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67" r:id="rId5"/>
    <p:sldId id="259" r:id="rId6"/>
    <p:sldId id="260" r:id="rId7"/>
    <p:sldId id="261" r:id="rId8"/>
    <p:sldId id="269" r:id="rId9"/>
    <p:sldId id="262" r:id="rId10"/>
    <p:sldId id="263" r:id="rId11"/>
    <p:sldId id="268" r:id="rId12"/>
    <p:sldId id="264" r:id="rId13"/>
    <p:sldId id="265"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Geist" panose="020B0604020202020204" charset="0"/>
      <p:regular r:id="rId20"/>
    </p:embeddedFont>
    <p:embeddedFont>
      <p:font typeface="Merriweather Bold" panose="020B0604020202020204" charset="0"/>
      <p:bold r:id="rId21"/>
    </p:embeddedFont>
    <p:embeddedFont>
      <p:font typeface="Merriweather Light" panose="00000400000000000000" pitchFamily="2" charset="0"/>
      <p:regular r:id="rId22"/>
      <p:italic r:id="rId23"/>
    </p:embeddedFont>
    <p:embeddedFont>
      <p:font typeface="Open Sans" panose="020B060603050402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620"/>
    <a:srgbClr val="121621"/>
    <a:srgbClr val="10151F"/>
    <a:srgbClr val="1016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9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206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37CA2-25E5-75D9-C85B-755116370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00016-9150-D42F-F3A2-6B16893FF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CE5C2-06B4-DFAB-3FB9-05521C32C3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387818-70FB-F661-D5B9-3689EF349DF5}"/>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28498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F1494-41BA-7E7B-FE9A-4FDB4426D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8B318-8758-5445-D267-A1E66E13FC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AC40C-A331-022D-39A1-9B718116A8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0B0458-0EBE-83E6-8E9F-206766AD59F3}"/>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10817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1544F-6342-296F-CB24-C3978BB4C6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E9DC2-338C-AD7E-9080-F06685F40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01569-13DB-FB64-DEAB-B0F8714474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BD00A1-44D0-EF6C-BD51-A6A126F6573A}"/>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765858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01620">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017181" y="909518"/>
            <a:ext cx="8082439" cy="3942874"/>
          </a:xfrm>
          <a:prstGeom prst="rect">
            <a:avLst/>
          </a:prstGeom>
          <a:noFill/>
          <a:ln/>
        </p:spPr>
        <p:txBody>
          <a:bodyPr wrap="square" lIns="0" tIns="0" rIns="0" bIns="0" rtlCol="0" anchor="t"/>
          <a:lstStyle/>
          <a:p>
            <a:pPr marL="0" indent="0" algn="l">
              <a:lnSpc>
                <a:spcPts val="7750"/>
              </a:lnSpc>
              <a:buNone/>
            </a:pPr>
            <a:r>
              <a:rPr lang="en-US" sz="5950" b="1" dirty="0">
                <a:solidFill>
                  <a:srgbClr val="F2F5FA"/>
                </a:solidFill>
                <a:latin typeface="Geist Bold" pitchFamily="34" charset="0"/>
                <a:ea typeface="Geist Bold" pitchFamily="34" charset="-122"/>
                <a:cs typeface="Geist Bold" pitchFamily="34" charset="-120"/>
              </a:rPr>
              <a:t>Nuclei Segmentation using U-Net with EfficientNet-B3 Encoder</a:t>
            </a:r>
            <a:endParaRPr lang="en-US" sz="5950" dirty="0"/>
          </a:p>
        </p:txBody>
      </p:sp>
      <p:sp>
        <p:nvSpPr>
          <p:cNvPr id="4" name="Text 1"/>
          <p:cNvSpPr/>
          <p:nvPr/>
        </p:nvSpPr>
        <p:spPr>
          <a:xfrm>
            <a:off x="6017181" y="5079802"/>
            <a:ext cx="8082439" cy="246340"/>
          </a:xfrm>
          <a:prstGeom prst="rect">
            <a:avLst/>
          </a:prstGeom>
          <a:noFill/>
          <a:ln/>
        </p:spPr>
        <p:txBody>
          <a:bodyPr wrap="none" lIns="0" tIns="0" rIns="0" bIns="0" rtlCol="0" anchor="t"/>
          <a:lstStyle/>
          <a:p>
            <a:pPr marL="0" indent="0" algn="l">
              <a:lnSpc>
                <a:spcPts val="1900"/>
              </a:lnSpc>
              <a:buNone/>
            </a:pPr>
            <a:r>
              <a:rPr lang="en-US" sz="1600" dirty="0">
                <a:solidFill>
                  <a:srgbClr val="EBEDF0"/>
                </a:solidFill>
                <a:latin typeface="Geist" pitchFamily="34" charset="0"/>
                <a:ea typeface="Geist" pitchFamily="34" charset="-122"/>
                <a:cs typeface="Geist" pitchFamily="34" charset="-120"/>
              </a:rPr>
              <a:t>Advancing Medical Image Analysis Through Deep Learning</a:t>
            </a:r>
            <a:endParaRPr lang="en-US" sz="1600" dirty="0"/>
          </a:p>
        </p:txBody>
      </p:sp>
      <p:sp>
        <p:nvSpPr>
          <p:cNvPr id="5" name="Shape 2"/>
          <p:cNvSpPr/>
          <p:nvPr/>
        </p:nvSpPr>
        <p:spPr>
          <a:xfrm>
            <a:off x="6017181" y="5572538"/>
            <a:ext cx="8082439" cy="26551"/>
          </a:xfrm>
          <a:prstGeom prst="rect">
            <a:avLst/>
          </a:prstGeom>
          <a:solidFill>
            <a:srgbClr val="EBEDF0">
              <a:alpha val="50000"/>
            </a:srgbClr>
          </a:solidFill>
          <a:ln/>
        </p:spPr>
        <p:txBody>
          <a:bodyPr/>
          <a:lstStyle/>
          <a:p>
            <a:endParaRPr lang="en-IN"/>
          </a:p>
        </p:txBody>
      </p:sp>
      <p:sp>
        <p:nvSpPr>
          <p:cNvPr id="6" name="Text 3"/>
          <p:cNvSpPr/>
          <p:nvPr/>
        </p:nvSpPr>
        <p:spPr>
          <a:xfrm>
            <a:off x="6017181" y="5921216"/>
            <a:ext cx="1895832" cy="246340"/>
          </a:xfrm>
          <a:prstGeom prst="rect">
            <a:avLst/>
          </a:prstGeom>
          <a:noFill/>
          <a:ln/>
        </p:spPr>
        <p:txBody>
          <a:bodyPr wrap="none" lIns="0" tIns="0" rIns="0" bIns="0" rtlCol="0" anchor="t"/>
          <a:lstStyle/>
          <a:p>
            <a:pPr marL="0" indent="0" algn="l">
              <a:lnSpc>
                <a:spcPts val="1900"/>
              </a:lnSpc>
              <a:buNone/>
            </a:pPr>
            <a:r>
              <a:rPr lang="en-US" b="1" dirty="0">
                <a:solidFill>
                  <a:srgbClr val="609DFF"/>
                </a:solidFill>
                <a:latin typeface="Geist Bold" pitchFamily="34" charset="0"/>
                <a:ea typeface="Geist Bold" pitchFamily="34" charset="-122"/>
                <a:cs typeface="Geist Bold" pitchFamily="34" charset="-120"/>
              </a:rPr>
              <a:t>Presented By</a:t>
            </a:r>
            <a:endParaRPr lang="en-US" dirty="0"/>
          </a:p>
        </p:txBody>
      </p:sp>
      <p:sp>
        <p:nvSpPr>
          <p:cNvPr id="7" name="Text 4"/>
          <p:cNvSpPr/>
          <p:nvPr/>
        </p:nvSpPr>
        <p:spPr>
          <a:xfrm>
            <a:off x="6017181" y="6319123"/>
            <a:ext cx="3856196" cy="197168"/>
          </a:xfrm>
          <a:prstGeom prst="rect">
            <a:avLst/>
          </a:prstGeom>
          <a:noFill/>
          <a:ln/>
        </p:spPr>
        <p:txBody>
          <a:bodyPr wrap="none" lIns="0" tIns="0" rIns="0" bIns="0" rtlCol="0" anchor="t"/>
          <a:lstStyle/>
          <a:p>
            <a:pPr marL="0" indent="0" algn="l">
              <a:lnSpc>
                <a:spcPts val="1550"/>
              </a:lnSpc>
              <a:buNone/>
            </a:pPr>
            <a:r>
              <a:rPr lang="en-US" sz="1400" b="1" dirty="0">
                <a:solidFill>
                  <a:srgbClr val="EBEDF0"/>
                </a:solidFill>
                <a:latin typeface="Geist" pitchFamily="34" charset="0"/>
                <a:ea typeface="Geist" pitchFamily="34" charset="-122"/>
                <a:cs typeface="Geist" pitchFamily="34" charset="-120"/>
              </a:rPr>
              <a:t>Chaman Yadav</a:t>
            </a:r>
            <a:r>
              <a:rPr lang="en-US" sz="1400" dirty="0">
                <a:solidFill>
                  <a:srgbClr val="EBEDF0"/>
                </a:solidFill>
                <a:latin typeface="Geist" pitchFamily="34" charset="0"/>
                <a:ea typeface="Geist" pitchFamily="34" charset="-122"/>
                <a:cs typeface="Geist" pitchFamily="34" charset="-120"/>
              </a:rPr>
              <a:t> - 2204212</a:t>
            </a:r>
            <a:endParaRPr lang="en-US" sz="1400" dirty="0"/>
          </a:p>
        </p:txBody>
      </p:sp>
      <p:sp>
        <p:nvSpPr>
          <p:cNvPr id="8" name="Text 5"/>
          <p:cNvSpPr/>
          <p:nvPr/>
        </p:nvSpPr>
        <p:spPr>
          <a:xfrm>
            <a:off x="6017181" y="6652736"/>
            <a:ext cx="3856196" cy="197168"/>
          </a:xfrm>
          <a:prstGeom prst="rect">
            <a:avLst/>
          </a:prstGeom>
          <a:noFill/>
          <a:ln/>
        </p:spPr>
        <p:txBody>
          <a:bodyPr wrap="none" lIns="0" tIns="0" rIns="0" bIns="0" rtlCol="0" anchor="t"/>
          <a:lstStyle/>
          <a:p>
            <a:pPr marL="0" indent="0" algn="l">
              <a:lnSpc>
                <a:spcPts val="1550"/>
              </a:lnSpc>
              <a:buNone/>
            </a:pPr>
            <a:r>
              <a:rPr lang="en-US" sz="1400" b="1" dirty="0">
                <a:solidFill>
                  <a:srgbClr val="EBEDF0"/>
                </a:solidFill>
                <a:latin typeface="Geist" pitchFamily="34" charset="0"/>
                <a:ea typeface="Geist" pitchFamily="34" charset="-122"/>
                <a:cs typeface="Geist" pitchFamily="34" charset="-120"/>
              </a:rPr>
              <a:t>Suryansh Humane</a:t>
            </a:r>
            <a:r>
              <a:rPr lang="en-US" sz="1400" dirty="0">
                <a:solidFill>
                  <a:srgbClr val="EBEDF0"/>
                </a:solidFill>
                <a:latin typeface="Geist" pitchFamily="34" charset="0"/>
                <a:ea typeface="Geist" pitchFamily="34" charset="-122"/>
                <a:cs typeface="Geist" pitchFamily="34" charset="-120"/>
              </a:rPr>
              <a:t> - 2203328</a:t>
            </a:r>
            <a:endParaRPr lang="en-US" sz="1400" dirty="0"/>
          </a:p>
        </p:txBody>
      </p:sp>
      <p:sp>
        <p:nvSpPr>
          <p:cNvPr id="9" name="Text 6"/>
          <p:cNvSpPr/>
          <p:nvPr/>
        </p:nvSpPr>
        <p:spPr>
          <a:xfrm>
            <a:off x="6017181" y="6986349"/>
            <a:ext cx="3856196" cy="197168"/>
          </a:xfrm>
          <a:prstGeom prst="rect">
            <a:avLst/>
          </a:prstGeom>
          <a:noFill/>
          <a:ln/>
        </p:spPr>
        <p:txBody>
          <a:bodyPr wrap="none" lIns="0" tIns="0" rIns="0" bIns="0" rtlCol="0" anchor="t"/>
          <a:lstStyle/>
          <a:p>
            <a:pPr marL="0" indent="0" algn="l">
              <a:lnSpc>
                <a:spcPts val="1550"/>
              </a:lnSpc>
              <a:buNone/>
            </a:pPr>
            <a:r>
              <a:rPr lang="en-US" sz="1400" b="1" dirty="0">
                <a:solidFill>
                  <a:srgbClr val="EBEDF0"/>
                </a:solidFill>
                <a:latin typeface="Geist" pitchFamily="34" charset="0"/>
                <a:ea typeface="Geist" pitchFamily="34" charset="-122"/>
                <a:cs typeface="Geist" pitchFamily="34" charset="-120"/>
              </a:rPr>
              <a:t>Yash Singh Bhadauria</a:t>
            </a:r>
            <a:r>
              <a:rPr lang="en-US" sz="1400" dirty="0">
                <a:solidFill>
                  <a:srgbClr val="EBEDF0"/>
                </a:solidFill>
                <a:latin typeface="Geist" pitchFamily="34" charset="0"/>
                <a:ea typeface="Geist" pitchFamily="34" charset="-122"/>
                <a:cs typeface="Geist" pitchFamily="34" charset="-120"/>
              </a:rPr>
              <a:t> - 2203139</a:t>
            </a:r>
            <a:endParaRPr lang="en-US" sz="1400" dirty="0"/>
          </a:p>
        </p:txBody>
      </p:sp>
      <p:sp>
        <p:nvSpPr>
          <p:cNvPr id="10" name="Text 7"/>
          <p:cNvSpPr/>
          <p:nvPr/>
        </p:nvSpPr>
        <p:spPr>
          <a:xfrm>
            <a:off x="10251043" y="5921216"/>
            <a:ext cx="2070616" cy="246340"/>
          </a:xfrm>
          <a:prstGeom prst="rect">
            <a:avLst/>
          </a:prstGeom>
          <a:noFill/>
          <a:ln/>
        </p:spPr>
        <p:txBody>
          <a:bodyPr wrap="none" lIns="0" tIns="0" rIns="0" bIns="0" rtlCol="0" anchor="t"/>
          <a:lstStyle/>
          <a:p>
            <a:pPr marL="0" indent="0" algn="l">
              <a:lnSpc>
                <a:spcPts val="1900"/>
              </a:lnSpc>
              <a:buNone/>
            </a:pPr>
            <a:r>
              <a:rPr lang="en-US" b="1" dirty="0">
                <a:solidFill>
                  <a:srgbClr val="609DFF"/>
                </a:solidFill>
                <a:latin typeface="Geist Bold" pitchFamily="34" charset="0"/>
                <a:ea typeface="Geist Bold" pitchFamily="34" charset="-122"/>
                <a:cs typeface="Geist Bold" pitchFamily="34" charset="-120"/>
              </a:rPr>
              <a:t>Under the Guidance of</a:t>
            </a:r>
            <a:endParaRPr lang="en-US" dirty="0"/>
          </a:p>
        </p:txBody>
      </p:sp>
      <p:sp>
        <p:nvSpPr>
          <p:cNvPr id="11" name="Text 8"/>
          <p:cNvSpPr/>
          <p:nvPr/>
        </p:nvSpPr>
        <p:spPr>
          <a:xfrm>
            <a:off x="10251043" y="6319123"/>
            <a:ext cx="3856196" cy="197168"/>
          </a:xfrm>
          <a:prstGeom prst="rect">
            <a:avLst/>
          </a:prstGeom>
          <a:noFill/>
          <a:ln/>
        </p:spPr>
        <p:txBody>
          <a:bodyPr wrap="none" lIns="0" tIns="0" rIns="0" bIns="0" rtlCol="0" anchor="t"/>
          <a:lstStyle/>
          <a:p>
            <a:pPr marL="0" indent="0" algn="l">
              <a:lnSpc>
                <a:spcPts val="1550"/>
              </a:lnSpc>
              <a:buNone/>
            </a:pPr>
            <a:r>
              <a:rPr lang="en-US" sz="1400" b="1" dirty="0">
                <a:solidFill>
                  <a:srgbClr val="EBEDF0"/>
                </a:solidFill>
                <a:latin typeface="Geist" pitchFamily="34" charset="0"/>
                <a:ea typeface="Geist" pitchFamily="34" charset="-122"/>
                <a:cs typeface="Geist" pitchFamily="34" charset="-120"/>
              </a:rPr>
              <a:t>Dr. Shitala Prasad</a:t>
            </a:r>
            <a:endParaRPr lang="en-US" sz="1400" dirty="0"/>
          </a:p>
        </p:txBody>
      </p:sp>
      <p:sp>
        <p:nvSpPr>
          <p:cNvPr id="12" name="Text 9"/>
          <p:cNvSpPr/>
          <p:nvPr/>
        </p:nvSpPr>
        <p:spPr>
          <a:xfrm>
            <a:off x="10251043" y="6713395"/>
            <a:ext cx="3856196" cy="315278"/>
          </a:xfrm>
          <a:prstGeom prst="rect">
            <a:avLst/>
          </a:prstGeom>
          <a:noFill/>
          <a:ln/>
        </p:spPr>
        <p:txBody>
          <a:bodyPr wrap="square" lIns="0" tIns="0" rIns="0" bIns="0" rtlCol="0" anchor="t"/>
          <a:lstStyle/>
          <a:p>
            <a:pPr marL="0" indent="0">
              <a:lnSpc>
                <a:spcPts val="1200"/>
              </a:lnSpc>
              <a:buNone/>
            </a:pPr>
            <a:r>
              <a:rPr lang="en-US" sz="1400" dirty="0">
                <a:solidFill>
                  <a:srgbClr val="EBEDF0"/>
                </a:solidFill>
                <a:latin typeface="Geist" pitchFamily="34" charset="0"/>
                <a:ea typeface="Geist" pitchFamily="34" charset="-122"/>
                <a:cs typeface="Geist" pitchFamily="34" charset="-120"/>
              </a:rPr>
              <a:t>Department of Computer Science &amp; Engineering</a:t>
            </a:r>
          </a:p>
          <a:p>
            <a:pPr marL="0" indent="0">
              <a:lnSpc>
                <a:spcPts val="1200"/>
              </a:lnSpc>
              <a:buNone/>
            </a:pPr>
            <a:endParaRPr lang="en-US" sz="1400" dirty="0">
              <a:solidFill>
                <a:srgbClr val="EBEDF0"/>
              </a:solidFill>
              <a:latin typeface="Geist" pitchFamily="34" charset="0"/>
              <a:ea typeface="Geist" pitchFamily="34" charset="-122"/>
              <a:cs typeface="Geist" pitchFamily="34" charset="-120"/>
            </a:endParaRPr>
          </a:p>
          <a:p>
            <a:pPr marL="0" indent="0">
              <a:lnSpc>
                <a:spcPts val="1200"/>
              </a:lnSpc>
              <a:buNone/>
            </a:pPr>
            <a:r>
              <a:rPr lang="en-US" sz="1400" dirty="0">
                <a:solidFill>
                  <a:srgbClr val="EBEDF0"/>
                </a:solidFill>
                <a:latin typeface="Geist" pitchFamily="34" charset="0"/>
                <a:ea typeface="Geist" pitchFamily="34" charset="-122"/>
                <a:cs typeface="Geist" pitchFamily="34" charset="-120"/>
              </a:rPr>
              <a:t>Indian Institute of Technology Goa</a:t>
            </a:r>
            <a:endParaRPr lang="en-US" sz="1400" dirty="0"/>
          </a:p>
        </p:txBody>
      </p:sp>
      <p:sp>
        <p:nvSpPr>
          <p:cNvPr id="13" name="Rectangle 12">
            <a:extLst>
              <a:ext uri="{FF2B5EF4-FFF2-40B4-BE49-F238E27FC236}">
                <a16:creationId xmlns:a16="http://schemas.microsoft.com/office/drawing/2014/main" id="{C57C09C6-93BD-9FCC-AB71-176B27081BA2}"/>
              </a:ext>
            </a:extLst>
          </p:cNvPr>
          <p:cNvSpPr/>
          <p:nvPr/>
        </p:nvSpPr>
        <p:spPr>
          <a:xfrm>
            <a:off x="12687300" y="7630597"/>
            <a:ext cx="1838325" cy="504825"/>
          </a:xfrm>
          <a:prstGeom prst="rect">
            <a:avLst/>
          </a:prstGeom>
          <a:solidFill>
            <a:srgbClr val="121621"/>
          </a:solidFill>
          <a:ln>
            <a:solidFill>
              <a:srgbClr val="1016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0151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0783" y="378619"/>
            <a:ext cx="10011608" cy="430173"/>
          </a:xfrm>
          <a:prstGeom prst="rect">
            <a:avLst/>
          </a:prstGeom>
          <a:noFill/>
          <a:ln/>
        </p:spPr>
        <p:txBody>
          <a:bodyPr wrap="none" lIns="0" tIns="0" rIns="0" bIns="0" rtlCol="0" anchor="t"/>
          <a:lstStyle/>
          <a:p>
            <a:pPr marL="0" indent="0" algn="l">
              <a:lnSpc>
                <a:spcPts val="3350"/>
              </a:lnSpc>
              <a:buNone/>
            </a:pPr>
            <a:r>
              <a:rPr lang="en-US" sz="2700" b="1" dirty="0">
                <a:solidFill>
                  <a:srgbClr val="403C4E"/>
                </a:solidFill>
                <a:latin typeface="Merriweather Bold" pitchFamily="34" charset="0"/>
                <a:ea typeface="Merriweather Bold" pitchFamily="34" charset="-122"/>
                <a:cs typeface="Merriweather Bold" pitchFamily="34" charset="-120"/>
              </a:rPr>
              <a:t>Visualization &amp; Training Metrics: Insight into Performance</a:t>
            </a:r>
            <a:endParaRPr lang="en-US" sz="2700" dirty="0"/>
          </a:p>
        </p:txBody>
      </p:sp>
      <p:sp>
        <p:nvSpPr>
          <p:cNvPr id="3" name="Text 1"/>
          <p:cNvSpPr/>
          <p:nvPr/>
        </p:nvSpPr>
        <p:spPr>
          <a:xfrm>
            <a:off x="550783" y="1084183"/>
            <a:ext cx="13528834" cy="440769"/>
          </a:xfrm>
          <a:prstGeom prst="rect">
            <a:avLst/>
          </a:prstGeom>
          <a:noFill/>
          <a:ln/>
        </p:spPr>
        <p:txBody>
          <a:bodyPr wrap="square" lIns="0" tIns="0" rIns="0" bIns="0" rtlCol="0" anchor="t"/>
          <a:lstStyle/>
          <a:p>
            <a:pPr marL="0" indent="0" algn="l">
              <a:lnSpc>
                <a:spcPts val="1700"/>
              </a:lnSpc>
              <a:buNone/>
            </a:pPr>
            <a:r>
              <a:rPr lang="en-US" sz="1200" dirty="0">
                <a:solidFill>
                  <a:srgbClr val="403C4E"/>
                </a:solidFill>
                <a:latin typeface="Open Sans" pitchFamily="34" charset="0"/>
                <a:ea typeface="Open Sans" pitchFamily="34" charset="-122"/>
                <a:cs typeface="Open Sans" pitchFamily="34" charset="-120"/>
              </a:rPr>
              <a:t>Visualizing predictions and tracking metrics throughout training are crucial for understanding model behavior, identifying potential issues, and validating performance. This pipeline generates both qualitative and quantitative insights.</a:t>
            </a:r>
            <a:endParaRPr lang="en-US" sz="1200" dirty="0"/>
          </a:p>
        </p:txBody>
      </p:sp>
      <p:sp>
        <p:nvSpPr>
          <p:cNvPr id="4" name="Text 2"/>
          <p:cNvSpPr/>
          <p:nvPr/>
        </p:nvSpPr>
        <p:spPr>
          <a:xfrm>
            <a:off x="533357" y="1740038"/>
            <a:ext cx="3502343" cy="258128"/>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Merriweather Bold" pitchFamily="34" charset="0"/>
                <a:ea typeface="Merriweather Bold" pitchFamily="34" charset="-122"/>
                <a:cs typeface="Merriweather Bold" pitchFamily="34" charset="-120"/>
              </a:rPr>
              <a:t>Visual Grids of Sample Predictions</a:t>
            </a:r>
            <a:endParaRPr lang="en-US" sz="1600" dirty="0"/>
          </a:p>
        </p:txBody>
      </p:sp>
      <p:sp>
        <p:nvSpPr>
          <p:cNvPr id="5" name="Text 3"/>
          <p:cNvSpPr/>
          <p:nvPr/>
        </p:nvSpPr>
        <p:spPr>
          <a:xfrm>
            <a:off x="550783" y="2109788"/>
            <a:ext cx="6596539" cy="440769"/>
          </a:xfrm>
          <a:prstGeom prst="rect">
            <a:avLst/>
          </a:prstGeom>
          <a:noFill/>
          <a:ln/>
        </p:spPr>
        <p:txBody>
          <a:bodyPr wrap="square" lIns="0" tIns="0" rIns="0" bIns="0" rtlCol="0" anchor="t"/>
          <a:lstStyle/>
          <a:p>
            <a:pPr marL="0" indent="0" algn="l">
              <a:lnSpc>
                <a:spcPts val="1700"/>
              </a:lnSpc>
              <a:buNone/>
            </a:pPr>
            <a:r>
              <a:rPr lang="en-US" sz="1200" dirty="0">
                <a:solidFill>
                  <a:srgbClr val="403C4E"/>
                </a:solidFill>
                <a:latin typeface="Open Sans" pitchFamily="34" charset="0"/>
                <a:ea typeface="Open Sans" pitchFamily="34" charset="-122"/>
                <a:cs typeface="Open Sans" pitchFamily="34" charset="-120"/>
              </a:rPr>
              <a:t>To provide immediate qualitative feedback on segmentation performance, the pipeline generates visual grids for a small set of sample images at regular intervals. Each grid displays:</a:t>
            </a:r>
            <a:endParaRPr lang="en-US" sz="1200" dirty="0"/>
          </a:p>
        </p:txBody>
      </p:sp>
      <p:sp>
        <p:nvSpPr>
          <p:cNvPr id="6" name="Text 4"/>
          <p:cNvSpPr/>
          <p:nvPr/>
        </p:nvSpPr>
        <p:spPr>
          <a:xfrm>
            <a:off x="550783" y="2777847"/>
            <a:ext cx="6596539" cy="220385"/>
          </a:xfrm>
          <a:prstGeom prst="rect">
            <a:avLst/>
          </a:prstGeom>
          <a:noFill/>
          <a:ln/>
        </p:spPr>
        <p:txBody>
          <a:bodyPr wrap="none" lIns="0" tIns="0" rIns="0" bIns="0" rtlCol="0" anchor="t"/>
          <a:lstStyle/>
          <a:p>
            <a:pPr marL="342900" indent="-342900" algn="l">
              <a:lnSpc>
                <a:spcPts val="1700"/>
              </a:lnSpc>
              <a:buSzPct val="100000"/>
              <a:buChar char="•"/>
            </a:pPr>
            <a:r>
              <a:rPr lang="en-US" sz="1200" b="1" dirty="0">
                <a:solidFill>
                  <a:srgbClr val="403C4E"/>
                </a:solidFill>
                <a:latin typeface="Open Sans" pitchFamily="34" charset="0"/>
                <a:ea typeface="Open Sans" pitchFamily="34" charset="-122"/>
                <a:cs typeface="Open Sans" pitchFamily="34" charset="-120"/>
              </a:rPr>
              <a:t>Input Image:</a:t>
            </a:r>
            <a:r>
              <a:rPr lang="en-US" sz="1200" dirty="0">
                <a:solidFill>
                  <a:srgbClr val="403C4E"/>
                </a:solidFill>
                <a:latin typeface="Open Sans" pitchFamily="34" charset="0"/>
                <a:ea typeface="Open Sans" pitchFamily="34" charset="-122"/>
                <a:cs typeface="Open Sans" pitchFamily="34" charset="-120"/>
              </a:rPr>
              <a:t> The original microscopy image.</a:t>
            </a:r>
            <a:endParaRPr lang="en-US" sz="1200" dirty="0"/>
          </a:p>
        </p:txBody>
      </p:sp>
      <p:sp>
        <p:nvSpPr>
          <p:cNvPr id="7" name="Text 5"/>
          <p:cNvSpPr/>
          <p:nvPr/>
        </p:nvSpPr>
        <p:spPr>
          <a:xfrm>
            <a:off x="550783" y="3046333"/>
            <a:ext cx="7580494" cy="440769"/>
          </a:xfrm>
          <a:prstGeom prst="rect">
            <a:avLst/>
          </a:prstGeom>
          <a:noFill/>
          <a:ln/>
        </p:spPr>
        <p:txBody>
          <a:bodyPr wrap="square" lIns="0" tIns="0" rIns="0" bIns="0" rtlCol="0" anchor="t"/>
          <a:lstStyle/>
          <a:p>
            <a:pPr marL="342900" indent="-342900" algn="l">
              <a:lnSpc>
                <a:spcPts val="1700"/>
              </a:lnSpc>
              <a:buSzPct val="100000"/>
              <a:buChar char="•"/>
            </a:pPr>
            <a:r>
              <a:rPr lang="en-US" sz="1200" b="1" dirty="0">
                <a:solidFill>
                  <a:srgbClr val="403C4E"/>
                </a:solidFill>
                <a:latin typeface="Open Sans" pitchFamily="34" charset="0"/>
                <a:ea typeface="Open Sans" pitchFamily="34" charset="-122"/>
                <a:cs typeface="Open Sans" pitchFamily="34" charset="-120"/>
              </a:rPr>
              <a:t>Ground Truth (Red Overlay):</a:t>
            </a:r>
            <a:r>
              <a:rPr lang="en-US" sz="1200" dirty="0">
                <a:solidFill>
                  <a:srgbClr val="403C4E"/>
                </a:solidFill>
                <a:latin typeface="Open Sans" pitchFamily="34" charset="0"/>
                <a:ea typeface="Open Sans" pitchFamily="34" charset="-122"/>
                <a:cs typeface="Open Sans" pitchFamily="34" charset="-120"/>
              </a:rPr>
              <a:t> The true nuclei masks, overlaid in red, showing what the model should ideally predict.</a:t>
            </a:r>
            <a:endParaRPr lang="en-US" sz="1200" dirty="0"/>
          </a:p>
        </p:txBody>
      </p:sp>
      <p:sp>
        <p:nvSpPr>
          <p:cNvPr id="8" name="Text 6"/>
          <p:cNvSpPr/>
          <p:nvPr/>
        </p:nvSpPr>
        <p:spPr>
          <a:xfrm>
            <a:off x="533357" y="3487102"/>
            <a:ext cx="7710595" cy="440769"/>
          </a:xfrm>
          <a:prstGeom prst="rect">
            <a:avLst/>
          </a:prstGeom>
          <a:noFill/>
          <a:ln/>
        </p:spPr>
        <p:txBody>
          <a:bodyPr wrap="square" lIns="0" tIns="0" rIns="0" bIns="0" rtlCol="0" anchor="t"/>
          <a:lstStyle/>
          <a:p>
            <a:pPr marL="342900" indent="-342900" algn="l">
              <a:lnSpc>
                <a:spcPts val="1700"/>
              </a:lnSpc>
              <a:buSzPct val="100000"/>
              <a:buChar char="•"/>
            </a:pPr>
            <a:r>
              <a:rPr lang="en-US" sz="1200" b="1" dirty="0">
                <a:solidFill>
                  <a:srgbClr val="403C4E"/>
                </a:solidFill>
                <a:latin typeface="Open Sans" pitchFamily="34" charset="0"/>
                <a:ea typeface="Open Sans" pitchFamily="34" charset="-122"/>
                <a:cs typeface="Open Sans" pitchFamily="34" charset="-120"/>
              </a:rPr>
              <a:t>Prediction (Green Overlay):</a:t>
            </a:r>
            <a:r>
              <a:rPr lang="en-US" sz="1200" dirty="0">
                <a:solidFill>
                  <a:srgbClr val="403C4E"/>
                </a:solidFill>
                <a:latin typeface="Open Sans" pitchFamily="34" charset="0"/>
                <a:ea typeface="Open Sans" pitchFamily="34" charset="-122"/>
                <a:cs typeface="Open Sans" pitchFamily="34" charset="-120"/>
              </a:rPr>
              <a:t> The model's predicted nuclei masks, overlaid in green, allowing for direct comparison with the ground truth.</a:t>
            </a:r>
            <a:endParaRPr lang="en-US" sz="1200" dirty="0"/>
          </a:p>
        </p:txBody>
      </p:sp>
      <p:sp>
        <p:nvSpPr>
          <p:cNvPr id="9" name="Text 7"/>
          <p:cNvSpPr/>
          <p:nvPr/>
        </p:nvSpPr>
        <p:spPr>
          <a:xfrm>
            <a:off x="533357" y="3951816"/>
            <a:ext cx="8111436" cy="440769"/>
          </a:xfrm>
          <a:prstGeom prst="rect">
            <a:avLst/>
          </a:prstGeom>
          <a:noFill/>
          <a:ln/>
        </p:spPr>
        <p:txBody>
          <a:bodyPr wrap="square" lIns="0" tIns="0" rIns="0" bIns="0" rtlCol="0" anchor="t"/>
          <a:lstStyle/>
          <a:p>
            <a:pPr marL="342900" indent="-342900" algn="l">
              <a:lnSpc>
                <a:spcPts val="1700"/>
              </a:lnSpc>
              <a:buSzPct val="100000"/>
              <a:buChar char="•"/>
            </a:pPr>
            <a:r>
              <a:rPr lang="en-US" sz="1200" dirty="0">
                <a:solidFill>
                  <a:srgbClr val="403C4E"/>
                </a:solidFill>
                <a:latin typeface="Open Sans" pitchFamily="34" charset="0"/>
                <a:ea typeface="Open Sans" pitchFamily="34" charset="-122"/>
                <a:cs typeface="Open Sans" pitchFamily="34" charset="-120"/>
              </a:rPr>
              <a:t>These visualizations are vital for assessing mask quality, boundary accuracy, and identifying false positives or negatives.</a:t>
            </a:r>
            <a:endParaRPr lang="en-US" sz="1200" dirty="0"/>
          </a:p>
        </p:txBody>
      </p:sp>
      <p:pic>
        <p:nvPicPr>
          <p:cNvPr id="18" name="Picture 17" descr="A collage of images of different colors&#10;&#10;AI-generated content may be incorrect.">
            <a:extLst>
              <a:ext uri="{FF2B5EF4-FFF2-40B4-BE49-F238E27FC236}">
                <a16:creationId xmlns:a16="http://schemas.microsoft.com/office/drawing/2014/main" id="{B307C0EB-2DFD-F55A-93F0-39E3D9772C1F}"/>
              </a:ext>
            </a:extLst>
          </p:cNvPr>
          <p:cNvPicPr>
            <a:picLocks noChangeAspect="1"/>
          </p:cNvPicPr>
          <p:nvPr/>
        </p:nvPicPr>
        <p:blipFill>
          <a:blip r:embed="rId3"/>
          <a:srcRect t="48898" b="26736"/>
          <a:stretch>
            <a:fillRect/>
          </a:stretch>
        </p:blipFill>
        <p:spPr>
          <a:xfrm>
            <a:off x="8356628" y="1692048"/>
            <a:ext cx="6172200" cy="200526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Picture 19">
            <a:extLst>
              <a:ext uri="{FF2B5EF4-FFF2-40B4-BE49-F238E27FC236}">
                <a16:creationId xmlns:a16="http://schemas.microsoft.com/office/drawing/2014/main" id="{501F6F96-1564-1708-AF10-54877F7C9818}"/>
              </a:ext>
            </a:extLst>
          </p:cNvPr>
          <p:cNvPicPr>
            <a:picLocks noChangeAspect="1"/>
          </p:cNvPicPr>
          <p:nvPr/>
        </p:nvPicPr>
        <p:blipFill>
          <a:blip r:embed="rId4"/>
          <a:stretch>
            <a:fillRect/>
          </a:stretch>
        </p:blipFill>
        <p:spPr>
          <a:xfrm>
            <a:off x="2301954" y="4320182"/>
            <a:ext cx="8928617" cy="384417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0D659-1A1C-D65E-B013-50A55FCF508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4EDC617-C1CE-7766-0698-D5CEF9DBA878}"/>
              </a:ext>
            </a:extLst>
          </p:cNvPr>
          <p:cNvSpPr/>
          <p:nvPr/>
        </p:nvSpPr>
        <p:spPr>
          <a:xfrm>
            <a:off x="550783" y="378619"/>
            <a:ext cx="10011608" cy="430173"/>
          </a:xfrm>
          <a:prstGeom prst="rect">
            <a:avLst/>
          </a:prstGeom>
          <a:noFill/>
          <a:ln/>
        </p:spPr>
        <p:txBody>
          <a:bodyPr wrap="none" lIns="0" tIns="0" rIns="0" bIns="0" rtlCol="0" anchor="t"/>
          <a:lstStyle/>
          <a:p>
            <a:pPr marL="0" indent="0" algn="l">
              <a:lnSpc>
                <a:spcPts val="3350"/>
              </a:lnSpc>
              <a:buNone/>
            </a:pPr>
            <a:r>
              <a:rPr lang="en-US" sz="2700" b="1" dirty="0">
                <a:solidFill>
                  <a:srgbClr val="403C4E"/>
                </a:solidFill>
                <a:latin typeface="Merriweather Bold" pitchFamily="34" charset="0"/>
                <a:ea typeface="Merriweather Bold" pitchFamily="34" charset="-122"/>
                <a:cs typeface="Merriweather Bold" pitchFamily="34" charset="-120"/>
              </a:rPr>
              <a:t>Visualization &amp; Training Metrics: Insight into Performance</a:t>
            </a:r>
            <a:endParaRPr lang="en-US" sz="2700" dirty="0"/>
          </a:p>
        </p:txBody>
      </p:sp>
      <p:sp>
        <p:nvSpPr>
          <p:cNvPr id="3" name="Text 1">
            <a:extLst>
              <a:ext uri="{FF2B5EF4-FFF2-40B4-BE49-F238E27FC236}">
                <a16:creationId xmlns:a16="http://schemas.microsoft.com/office/drawing/2014/main" id="{8E14AC0F-1D0B-9BFA-119C-0B011B3E34BA}"/>
              </a:ext>
            </a:extLst>
          </p:cNvPr>
          <p:cNvSpPr/>
          <p:nvPr/>
        </p:nvSpPr>
        <p:spPr>
          <a:xfrm>
            <a:off x="550783" y="1084183"/>
            <a:ext cx="13528834" cy="440769"/>
          </a:xfrm>
          <a:prstGeom prst="rect">
            <a:avLst/>
          </a:prstGeom>
          <a:noFill/>
          <a:ln/>
        </p:spPr>
        <p:txBody>
          <a:bodyPr wrap="square" lIns="0" tIns="0" rIns="0" bIns="0" rtlCol="0" anchor="t"/>
          <a:lstStyle/>
          <a:p>
            <a:pPr marL="0" indent="0" algn="l">
              <a:lnSpc>
                <a:spcPts val="1700"/>
              </a:lnSpc>
              <a:buNone/>
            </a:pPr>
            <a:r>
              <a:rPr lang="en-US" sz="1400" dirty="0">
                <a:solidFill>
                  <a:srgbClr val="403C4E"/>
                </a:solidFill>
                <a:latin typeface="Open Sans" pitchFamily="34" charset="0"/>
                <a:ea typeface="Open Sans" pitchFamily="34" charset="-122"/>
                <a:cs typeface="Open Sans" pitchFamily="34" charset="-120"/>
              </a:rPr>
              <a:t>Visualizing predictions and tracking metrics throughout training are crucial for understanding model behavior, identifying potential issues, and validating performance. This pipeline generates both qualitative and quantitative insights.</a:t>
            </a:r>
            <a:endParaRPr lang="en-US" sz="1400" dirty="0"/>
          </a:p>
        </p:txBody>
      </p:sp>
      <p:sp>
        <p:nvSpPr>
          <p:cNvPr id="11" name="Text 8">
            <a:extLst>
              <a:ext uri="{FF2B5EF4-FFF2-40B4-BE49-F238E27FC236}">
                <a16:creationId xmlns:a16="http://schemas.microsoft.com/office/drawing/2014/main" id="{740C45BE-8679-A018-EDF3-BBA91C4E7BAE}"/>
              </a:ext>
            </a:extLst>
          </p:cNvPr>
          <p:cNvSpPr/>
          <p:nvPr/>
        </p:nvSpPr>
        <p:spPr>
          <a:xfrm>
            <a:off x="6043476" y="1677293"/>
            <a:ext cx="2296358" cy="258128"/>
          </a:xfrm>
          <a:prstGeom prst="rect">
            <a:avLst/>
          </a:prstGeom>
          <a:noFill/>
          <a:ln/>
        </p:spPr>
        <p:txBody>
          <a:bodyPr wrap="none" lIns="0" tIns="0" rIns="0" bIns="0" rtlCol="0" anchor="t"/>
          <a:lstStyle/>
          <a:p>
            <a:pPr marL="0" indent="0" algn="l">
              <a:lnSpc>
                <a:spcPts val="2000"/>
              </a:lnSpc>
              <a:buNone/>
            </a:pPr>
            <a:r>
              <a:rPr lang="en-US" sz="1600" b="1" dirty="0">
                <a:solidFill>
                  <a:srgbClr val="403C4E"/>
                </a:solidFill>
                <a:latin typeface="Merriweather Bold" pitchFamily="34" charset="0"/>
                <a:ea typeface="Merriweather Bold" pitchFamily="34" charset="-122"/>
                <a:cs typeface="Merriweather Bold" pitchFamily="34" charset="-120"/>
              </a:rPr>
              <a:t>Training Metrics Plots</a:t>
            </a:r>
            <a:endParaRPr lang="en-US" sz="1600" dirty="0"/>
          </a:p>
        </p:txBody>
      </p:sp>
      <p:sp>
        <p:nvSpPr>
          <p:cNvPr id="12" name="Text 9">
            <a:extLst>
              <a:ext uri="{FF2B5EF4-FFF2-40B4-BE49-F238E27FC236}">
                <a16:creationId xmlns:a16="http://schemas.microsoft.com/office/drawing/2014/main" id="{FE7EBC1E-9E38-20B7-76E5-3488A72CFB7B}"/>
              </a:ext>
            </a:extLst>
          </p:cNvPr>
          <p:cNvSpPr/>
          <p:nvPr/>
        </p:nvSpPr>
        <p:spPr>
          <a:xfrm>
            <a:off x="2253229" y="2125269"/>
            <a:ext cx="7580494" cy="1211008"/>
          </a:xfrm>
          <a:prstGeom prst="rect">
            <a:avLst/>
          </a:prstGeom>
          <a:noFill/>
          <a:ln/>
        </p:spPr>
        <p:txBody>
          <a:bodyPr wrap="none" lIns="0" tIns="0" rIns="0" bIns="0" rtlCol="0" anchor="t"/>
          <a:lstStyle/>
          <a:p>
            <a:pPr marL="0" indent="0" algn="l">
              <a:lnSpc>
                <a:spcPts val="1700"/>
              </a:lnSpc>
              <a:buNone/>
            </a:pPr>
            <a:r>
              <a:rPr lang="en-US" sz="1400" dirty="0">
                <a:solidFill>
                  <a:srgbClr val="403C4E"/>
                </a:solidFill>
                <a:latin typeface="Open Sans" pitchFamily="34" charset="0"/>
                <a:ea typeface="Open Sans" pitchFamily="34" charset="-122"/>
                <a:cs typeface="Open Sans" pitchFamily="34" charset="-120"/>
              </a:rPr>
              <a:t>Quantitative metrics are meticulously recorded and plotted to illustrate the model's learning trajectory and convergence:</a:t>
            </a:r>
            <a:endParaRPr lang="en-US" sz="1400" dirty="0"/>
          </a:p>
        </p:txBody>
      </p:sp>
      <p:sp>
        <p:nvSpPr>
          <p:cNvPr id="13" name="Text 10">
            <a:extLst>
              <a:ext uri="{FF2B5EF4-FFF2-40B4-BE49-F238E27FC236}">
                <a16:creationId xmlns:a16="http://schemas.microsoft.com/office/drawing/2014/main" id="{E36145B6-49AD-41F2-D0EF-0B3619058AE3}"/>
              </a:ext>
            </a:extLst>
          </p:cNvPr>
          <p:cNvSpPr/>
          <p:nvPr/>
        </p:nvSpPr>
        <p:spPr>
          <a:xfrm>
            <a:off x="142101" y="2962579"/>
            <a:ext cx="13528834" cy="220385"/>
          </a:xfrm>
          <a:prstGeom prst="rect">
            <a:avLst/>
          </a:prstGeom>
          <a:noFill/>
          <a:ln/>
        </p:spPr>
        <p:txBody>
          <a:bodyPr wrap="none" lIns="0" tIns="0" rIns="0" bIns="0" rtlCol="0" anchor="t"/>
          <a:lstStyle/>
          <a:p>
            <a:pPr marL="342900" indent="-342900" algn="l">
              <a:lnSpc>
                <a:spcPts val="1700"/>
              </a:lnSpc>
              <a:buSzPct val="100000"/>
              <a:buChar char="•"/>
            </a:pPr>
            <a:r>
              <a:rPr lang="en-US" sz="1200" b="1" dirty="0">
                <a:solidFill>
                  <a:srgbClr val="403C4E"/>
                </a:solidFill>
                <a:latin typeface="Open Sans" pitchFamily="34" charset="0"/>
                <a:ea typeface="Open Sans" pitchFamily="34" charset="-122"/>
                <a:cs typeface="Open Sans" pitchFamily="34" charset="-120"/>
              </a:rPr>
              <a:t>Loss vs. Epoch:</a:t>
            </a:r>
            <a:r>
              <a:rPr lang="en-US" sz="1200" dirty="0">
                <a:solidFill>
                  <a:srgbClr val="403C4E"/>
                </a:solidFill>
                <a:latin typeface="Open Sans" pitchFamily="34" charset="0"/>
                <a:ea typeface="Open Sans" pitchFamily="34" charset="-122"/>
                <a:cs typeface="Open Sans" pitchFamily="34" charset="-120"/>
              </a:rPr>
              <a:t> A plot showing the trend </a:t>
            </a:r>
          </a:p>
          <a:p>
            <a:pPr algn="l">
              <a:lnSpc>
                <a:spcPts val="1700"/>
              </a:lnSpc>
              <a:buSzPct val="100000"/>
            </a:pPr>
            <a:r>
              <a:rPr lang="en-US" sz="1200" dirty="0">
                <a:solidFill>
                  <a:srgbClr val="403C4E"/>
                </a:solidFill>
                <a:latin typeface="Open Sans" pitchFamily="34" charset="0"/>
                <a:ea typeface="Open Sans" pitchFamily="34" charset="-122"/>
                <a:cs typeface="Open Sans" pitchFamily="34" charset="-120"/>
              </a:rPr>
              <a:t>          of the hybrid loss function over each training </a:t>
            </a:r>
          </a:p>
          <a:p>
            <a:pPr algn="l">
              <a:lnSpc>
                <a:spcPts val="1700"/>
              </a:lnSpc>
              <a:buSzPct val="100000"/>
            </a:pPr>
            <a:r>
              <a:rPr lang="en-US" sz="1200" dirty="0">
                <a:solidFill>
                  <a:srgbClr val="403C4E"/>
                </a:solidFill>
                <a:latin typeface="Open Sans" pitchFamily="34" charset="0"/>
                <a:ea typeface="Open Sans" pitchFamily="34" charset="-122"/>
                <a:cs typeface="Open Sans" pitchFamily="34" charset="-120"/>
              </a:rPr>
              <a:t>          epoch. A steady decrease indicates effective learning.</a:t>
            </a:r>
            <a:endParaRPr lang="en-US" sz="1200" dirty="0"/>
          </a:p>
        </p:txBody>
      </p:sp>
      <p:sp>
        <p:nvSpPr>
          <p:cNvPr id="14" name="Text 11">
            <a:extLst>
              <a:ext uri="{FF2B5EF4-FFF2-40B4-BE49-F238E27FC236}">
                <a16:creationId xmlns:a16="http://schemas.microsoft.com/office/drawing/2014/main" id="{9FDF3B24-C002-C9B7-A8A8-37C7E1736702}"/>
              </a:ext>
            </a:extLst>
          </p:cNvPr>
          <p:cNvSpPr/>
          <p:nvPr/>
        </p:nvSpPr>
        <p:spPr>
          <a:xfrm>
            <a:off x="4675325" y="2962578"/>
            <a:ext cx="13528834" cy="220385"/>
          </a:xfrm>
          <a:prstGeom prst="rect">
            <a:avLst/>
          </a:prstGeom>
          <a:noFill/>
          <a:ln/>
        </p:spPr>
        <p:txBody>
          <a:bodyPr wrap="none" lIns="0" tIns="0" rIns="0" bIns="0" rtlCol="0" anchor="t"/>
          <a:lstStyle/>
          <a:p>
            <a:pPr marL="342900" indent="-342900" algn="l">
              <a:lnSpc>
                <a:spcPts val="1700"/>
              </a:lnSpc>
              <a:buSzPct val="100000"/>
              <a:buChar char="•"/>
            </a:pPr>
            <a:r>
              <a:rPr lang="en-US" sz="1200" b="1" dirty="0">
                <a:solidFill>
                  <a:srgbClr val="403C4E"/>
                </a:solidFill>
                <a:latin typeface="Open Sans" pitchFamily="34" charset="0"/>
                <a:ea typeface="Open Sans" pitchFamily="34" charset="-122"/>
                <a:cs typeface="Open Sans" pitchFamily="34" charset="-120"/>
              </a:rPr>
              <a:t>Dice vs. Epoch:</a:t>
            </a:r>
            <a:r>
              <a:rPr lang="en-US" sz="1200" dirty="0">
                <a:solidFill>
                  <a:srgbClr val="403C4E"/>
                </a:solidFill>
                <a:latin typeface="Open Sans" pitchFamily="34" charset="0"/>
                <a:ea typeface="Open Sans" pitchFamily="34" charset="-122"/>
                <a:cs typeface="Open Sans" pitchFamily="34" charset="-120"/>
              </a:rPr>
              <a:t> A plot illustrating the Dice score's progression </a:t>
            </a:r>
          </a:p>
          <a:p>
            <a:pPr algn="l">
              <a:lnSpc>
                <a:spcPts val="1700"/>
              </a:lnSpc>
              <a:buSzPct val="100000"/>
            </a:pPr>
            <a:r>
              <a:rPr lang="en-US" sz="1200" dirty="0">
                <a:solidFill>
                  <a:srgbClr val="403C4E"/>
                </a:solidFill>
                <a:latin typeface="Open Sans" pitchFamily="34" charset="0"/>
                <a:ea typeface="Open Sans" pitchFamily="34" charset="-122"/>
                <a:cs typeface="Open Sans" pitchFamily="34" charset="-120"/>
              </a:rPr>
              <a:t>          per epoch. An increasing trend signifies improving </a:t>
            </a:r>
          </a:p>
          <a:p>
            <a:pPr algn="l">
              <a:lnSpc>
                <a:spcPts val="1700"/>
              </a:lnSpc>
              <a:buSzPct val="100000"/>
            </a:pPr>
            <a:r>
              <a:rPr lang="en-US" sz="1200" dirty="0">
                <a:solidFill>
                  <a:srgbClr val="403C4E"/>
                </a:solidFill>
                <a:latin typeface="Open Sans" pitchFamily="34" charset="0"/>
                <a:ea typeface="Open Sans" pitchFamily="34" charset="-122"/>
                <a:cs typeface="Open Sans" pitchFamily="34" charset="-120"/>
              </a:rPr>
              <a:t>          segmentation accuracy.</a:t>
            </a:r>
            <a:endParaRPr lang="en-US" sz="1200" dirty="0"/>
          </a:p>
        </p:txBody>
      </p:sp>
      <p:sp>
        <p:nvSpPr>
          <p:cNvPr id="15" name="Text 12">
            <a:extLst>
              <a:ext uri="{FF2B5EF4-FFF2-40B4-BE49-F238E27FC236}">
                <a16:creationId xmlns:a16="http://schemas.microsoft.com/office/drawing/2014/main" id="{B908058D-9787-12C4-1BA0-235301F4808F}"/>
              </a:ext>
            </a:extLst>
          </p:cNvPr>
          <p:cNvSpPr/>
          <p:nvPr/>
        </p:nvSpPr>
        <p:spPr>
          <a:xfrm>
            <a:off x="9620399" y="2924968"/>
            <a:ext cx="13528834" cy="220385"/>
          </a:xfrm>
          <a:prstGeom prst="rect">
            <a:avLst/>
          </a:prstGeom>
          <a:noFill/>
          <a:ln/>
        </p:spPr>
        <p:txBody>
          <a:bodyPr wrap="none" lIns="0" tIns="0" rIns="0" bIns="0" rtlCol="0" anchor="t"/>
          <a:lstStyle/>
          <a:p>
            <a:pPr marL="342900" indent="-342900" algn="l">
              <a:lnSpc>
                <a:spcPts val="1700"/>
              </a:lnSpc>
              <a:buSzPct val="100000"/>
              <a:buChar char="•"/>
            </a:pPr>
            <a:r>
              <a:rPr lang="en-US" sz="1200" b="1" dirty="0">
                <a:solidFill>
                  <a:srgbClr val="403C4E"/>
                </a:solidFill>
                <a:latin typeface="Open Sans" pitchFamily="34" charset="0"/>
                <a:ea typeface="Open Sans" pitchFamily="34" charset="-122"/>
                <a:cs typeface="Open Sans" pitchFamily="34" charset="-120"/>
              </a:rPr>
              <a:t>Combined Plot:</a:t>
            </a:r>
            <a:r>
              <a:rPr lang="en-US" sz="1200" dirty="0">
                <a:solidFill>
                  <a:srgbClr val="403C4E"/>
                </a:solidFill>
                <a:latin typeface="Open Sans" pitchFamily="34" charset="0"/>
                <a:ea typeface="Open Sans" pitchFamily="34" charset="-122"/>
                <a:cs typeface="Open Sans" pitchFamily="34" charset="-120"/>
              </a:rPr>
              <a:t> A single, comprehensive plot integrating </a:t>
            </a:r>
          </a:p>
          <a:p>
            <a:pPr algn="l">
              <a:lnSpc>
                <a:spcPts val="1700"/>
              </a:lnSpc>
              <a:buSzPct val="100000"/>
            </a:pPr>
            <a:r>
              <a:rPr lang="en-US" sz="1200" dirty="0">
                <a:solidFill>
                  <a:srgbClr val="403C4E"/>
                </a:solidFill>
                <a:latin typeface="Open Sans" pitchFamily="34" charset="0"/>
                <a:ea typeface="Open Sans" pitchFamily="34" charset="-122"/>
                <a:cs typeface="Open Sans" pitchFamily="34" charset="-120"/>
              </a:rPr>
              <a:t>           both loss and Dice score trends, providing </a:t>
            </a:r>
          </a:p>
          <a:p>
            <a:pPr algn="l">
              <a:lnSpc>
                <a:spcPts val="1700"/>
              </a:lnSpc>
              <a:buSzPct val="100000"/>
            </a:pPr>
            <a:r>
              <a:rPr lang="en-US" sz="1200" dirty="0">
                <a:solidFill>
                  <a:srgbClr val="403C4E"/>
                </a:solidFill>
                <a:latin typeface="Open Sans" pitchFamily="34" charset="0"/>
                <a:ea typeface="Open Sans" pitchFamily="34" charset="-122"/>
                <a:cs typeface="Open Sans" pitchFamily="34" charset="-120"/>
              </a:rPr>
              <a:t>           a holistic view of training performance.</a:t>
            </a:r>
            <a:endParaRPr lang="en-US" sz="1200" dirty="0"/>
          </a:p>
        </p:txBody>
      </p:sp>
      <p:pic>
        <p:nvPicPr>
          <p:cNvPr id="5" name="Picture 4" descr="A graph of a graph&#10;&#10;AI-generated content may be incorrect.">
            <a:extLst>
              <a:ext uri="{FF2B5EF4-FFF2-40B4-BE49-F238E27FC236}">
                <a16:creationId xmlns:a16="http://schemas.microsoft.com/office/drawing/2014/main" id="{6852A482-0201-E900-DD2D-57D5D48F44B8}"/>
              </a:ext>
            </a:extLst>
          </p:cNvPr>
          <p:cNvPicPr>
            <a:picLocks noChangeAspect="1"/>
          </p:cNvPicPr>
          <p:nvPr/>
        </p:nvPicPr>
        <p:blipFill>
          <a:blip r:embed="rId3"/>
          <a:stretch>
            <a:fillRect/>
          </a:stretch>
        </p:blipFill>
        <p:spPr>
          <a:xfrm>
            <a:off x="9312921" y="3909046"/>
            <a:ext cx="4854593" cy="3574174"/>
          </a:xfrm>
          <a:prstGeom prst="rect">
            <a:avLst/>
          </a:prstGeom>
        </p:spPr>
      </p:pic>
      <p:pic>
        <p:nvPicPr>
          <p:cNvPr id="7" name="Picture 6" descr="A graph of a graph&#10;&#10;AI-generated content may be incorrect.">
            <a:extLst>
              <a:ext uri="{FF2B5EF4-FFF2-40B4-BE49-F238E27FC236}">
                <a16:creationId xmlns:a16="http://schemas.microsoft.com/office/drawing/2014/main" id="{17F5E5EF-9531-D009-D62E-5BC44D85AA9E}"/>
              </a:ext>
            </a:extLst>
          </p:cNvPr>
          <p:cNvPicPr>
            <a:picLocks noChangeAspect="1"/>
          </p:cNvPicPr>
          <p:nvPr/>
        </p:nvPicPr>
        <p:blipFill>
          <a:blip r:embed="rId4"/>
          <a:stretch>
            <a:fillRect/>
          </a:stretch>
        </p:blipFill>
        <p:spPr>
          <a:xfrm>
            <a:off x="4675325" y="3909046"/>
            <a:ext cx="4402335" cy="3532738"/>
          </a:xfrm>
          <a:prstGeom prst="rect">
            <a:avLst/>
          </a:prstGeom>
        </p:spPr>
      </p:pic>
      <p:pic>
        <p:nvPicPr>
          <p:cNvPr id="9" name="Picture 8" descr="A graph of a training loss&#10;&#10;AI-generated content may be incorrect.">
            <a:extLst>
              <a:ext uri="{FF2B5EF4-FFF2-40B4-BE49-F238E27FC236}">
                <a16:creationId xmlns:a16="http://schemas.microsoft.com/office/drawing/2014/main" id="{D29A272D-2AB6-2F66-7E47-C0BA2E81F553}"/>
              </a:ext>
            </a:extLst>
          </p:cNvPr>
          <p:cNvPicPr>
            <a:picLocks noChangeAspect="1"/>
          </p:cNvPicPr>
          <p:nvPr/>
        </p:nvPicPr>
        <p:blipFill>
          <a:blip r:embed="rId5"/>
          <a:stretch>
            <a:fillRect/>
          </a:stretch>
        </p:blipFill>
        <p:spPr>
          <a:xfrm>
            <a:off x="142101" y="3909046"/>
            <a:ext cx="4297963" cy="3448983"/>
          </a:xfrm>
          <a:prstGeom prst="rect">
            <a:avLst/>
          </a:prstGeom>
        </p:spPr>
      </p:pic>
    </p:spTree>
    <p:extLst>
      <p:ext uri="{BB962C8B-B14F-4D97-AF65-F5344CB8AC3E}">
        <p14:creationId xmlns:p14="http://schemas.microsoft.com/office/powerpoint/2010/main" val="3829158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71964" y="658773"/>
            <a:ext cx="6879669" cy="368737"/>
          </a:xfrm>
          <a:prstGeom prst="rect">
            <a:avLst/>
          </a:prstGeom>
          <a:noFill/>
          <a:ln/>
        </p:spPr>
        <p:txBody>
          <a:bodyPr wrap="none" lIns="0" tIns="0" rIns="0" bIns="0" rtlCol="0" anchor="t"/>
          <a:lstStyle/>
          <a:p>
            <a:pPr marL="0" indent="0" algn="l">
              <a:lnSpc>
                <a:spcPts val="2900"/>
              </a:lnSpc>
              <a:buNone/>
            </a:pPr>
            <a:r>
              <a:rPr lang="en-US" sz="2300" b="1" dirty="0">
                <a:solidFill>
                  <a:srgbClr val="403C4E"/>
                </a:solidFill>
                <a:latin typeface="Merriweather Bold" pitchFamily="34" charset="0"/>
                <a:ea typeface="Merriweather Bold" pitchFamily="34" charset="-122"/>
                <a:cs typeface="Merriweather Bold" pitchFamily="34" charset="-120"/>
              </a:rPr>
              <a:t>Inference Pipeline: Applying the Trained Model</a:t>
            </a:r>
            <a:endParaRPr lang="en-US" sz="2300" dirty="0"/>
          </a:p>
        </p:txBody>
      </p:sp>
      <p:sp>
        <p:nvSpPr>
          <p:cNvPr id="3" name="Text 1"/>
          <p:cNvSpPr/>
          <p:nvPr/>
        </p:nvSpPr>
        <p:spPr>
          <a:xfrm>
            <a:off x="471964" y="1263491"/>
            <a:ext cx="13686473" cy="188714"/>
          </a:xfrm>
          <a:prstGeom prst="rect">
            <a:avLst/>
          </a:prstGeom>
          <a:noFill/>
          <a:ln/>
        </p:spPr>
        <p:txBody>
          <a:bodyPr wrap="none" lIns="0" tIns="0" rIns="0" bIns="0" rtlCol="0" anchor="t"/>
          <a:lstStyle/>
          <a:p>
            <a:pPr marL="0" indent="0" algn="l">
              <a:lnSpc>
                <a:spcPts val="1450"/>
              </a:lnSpc>
              <a:buNone/>
            </a:pPr>
            <a:r>
              <a:rPr lang="en-US" sz="900" dirty="0">
                <a:solidFill>
                  <a:srgbClr val="403C4E"/>
                </a:solidFill>
                <a:latin typeface="Open Sans" pitchFamily="34" charset="0"/>
                <a:ea typeface="Open Sans" pitchFamily="34" charset="-122"/>
                <a:cs typeface="Open Sans" pitchFamily="34" charset="-120"/>
              </a:rPr>
              <a:t>Once the model is trained and validated, the inference pipeline is executed to generate segmentation masks for unseen images in the Test/ and Test2/ datasets. This process meticulously handles each image from loading to final RLE submission.</a:t>
            </a:r>
            <a:endParaRPr lang="en-US" sz="900" dirty="0"/>
          </a:p>
        </p:txBody>
      </p:sp>
      <p:sp>
        <p:nvSpPr>
          <p:cNvPr id="4" name="Shape 2"/>
          <p:cNvSpPr/>
          <p:nvPr/>
        </p:nvSpPr>
        <p:spPr>
          <a:xfrm>
            <a:off x="471964" y="1584960"/>
            <a:ext cx="471964" cy="708065"/>
          </a:xfrm>
          <a:prstGeom prst="roundRect">
            <a:avLst>
              <a:gd name="adj" fmla="val 360072"/>
            </a:avLst>
          </a:prstGeom>
          <a:solidFill>
            <a:srgbClr val="FFD8CC"/>
          </a:solidFill>
          <a:ln w="7620">
            <a:solidFill>
              <a:srgbClr val="E5BEB2"/>
            </a:solidFill>
            <a:prstDash val="solid"/>
          </a:ln>
        </p:spPr>
        <p:txBody>
          <a:bodyPr/>
          <a:lstStyle/>
          <a:p>
            <a:endParaRPr lang="en-IN"/>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82" y="1850469"/>
            <a:ext cx="176927" cy="176927"/>
          </a:xfrm>
          <a:prstGeom prst="rect">
            <a:avLst/>
          </a:prstGeom>
        </p:spPr>
      </p:pic>
      <p:sp>
        <p:nvSpPr>
          <p:cNvPr id="6" name="Text 3"/>
          <p:cNvSpPr/>
          <p:nvPr/>
        </p:nvSpPr>
        <p:spPr>
          <a:xfrm>
            <a:off x="1061918" y="1702951"/>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403C4E"/>
                </a:solidFill>
                <a:latin typeface="Merriweather Bold" pitchFamily="34" charset="0"/>
                <a:ea typeface="Merriweather Bold" pitchFamily="34" charset="-122"/>
                <a:cs typeface="Merriweather Bold" pitchFamily="34" charset="-120"/>
              </a:rPr>
              <a:t>Loading Images</a:t>
            </a:r>
            <a:endParaRPr lang="en-US" sz="1150" dirty="0"/>
          </a:p>
        </p:txBody>
      </p:sp>
      <p:sp>
        <p:nvSpPr>
          <p:cNvPr id="7" name="Text 4"/>
          <p:cNvSpPr/>
          <p:nvPr/>
        </p:nvSpPr>
        <p:spPr>
          <a:xfrm>
            <a:off x="1061918" y="1957983"/>
            <a:ext cx="13096518" cy="188714"/>
          </a:xfrm>
          <a:prstGeom prst="rect">
            <a:avLst/>
          </a:prstGeom>
          <a:noFill/>
          <a:ln/>
        </p:spPr>
        <p:txBody>
          <a:bodyPr wrap="none" lIns="0" tIns="0" rIns="0" bIns="0" rtlCol="0" anchor="t"/>
          <a:lstStyle/>
          <a:p>
            <a:pPr marL="0" indent="0" algn="l">
              <a:lnSpc>
                <a:spcPts val="1450"/>
              </a:lnSpc>
              <a:buNone/>
            </a:pPr>
            <a:r>
              <a:rPr lang="en-US" sz="1100" dirty="0">
                <a:solidFill>
                  <a:srgbClr val="403C4E"/>
                </a:solidFill>
                <a:latin typeface="Open Sans" pitchFamily="34" charset="0"/>
                <a:ea typeface="Open Sans" pitchFamily="34" charset="-122"/>
                <a:cs typeface="Open Sans" pitchFamily="34" charset="-120"/>
              </a:rPr>
              <a:t>Each image from the specified inference directory (Test/ or Test2/) is loaded individually for processing. This ensures that the model can handle diverse image sizes and characteristics.</a:t>
            </a:r>
            <a:endParaRPr lang="en-US" sz="1100" dirty="0"/>
          </a:p>
        </p:txBody>
      </p:sp>
      <p:sp>
        <p:nvSpPr>
          <p:cNvPr id="8" name="Shape 5"/>
          <p:cNvSpPr/>
          <p:nvPr/>
        </p:nvSpPr>
        <p:spPr>
          <a:xfrm>
            <a:off x="471964" y="2411016"/>
            <a:ext cx="471964" cy="708065"/>
          </a:xfrm>
          <a:prstGeom prst="roundRect">
            <a:avLst>
              <a:gd name="adj" fmla="val 360072"/>
            </a:avLst>
          </a:prstGeom>
          <a:solidFill>
            <a:srgbClr val="FFD8CC"/>
          </a:solidFill>
          <a:ln w="7620">
            <a:solidFill>
              <a:srgbClr val="E5BEB2"/>
            </a:solidFill>
            <a:prstDash val="solid"/>
          </a:ln>
        </p:spPr>
        <p:txBody>
          <a:bodyPr/>
          <a:lstStyle/>
          <a:p>
            <a:endParaRPr lang="en-IN"/>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482" y="2676525"/>
            <a:ext cx="176927" cy="176927"/>
          </a:xfrm>
          <a:prstGeom prst="rect">
            <a:avLst/>
          </a:prstGeom>
        </p:spPr>
      </p:pic>
      <p:sp>
        <p:nvSpPr>
          <p:cNvPr id="10" name="Text 6"/>
          <p:cNvSpPr/>
          <p:nvPr/>
        </p:nvSpPr>
        <p:spPr>
          <a:xfrm>
            <a:off x="1061918" y="2529007"/>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403C4E"/>
                </a:solidFill>
                <a:latin typeface="Merriweather Bold" pitchFamily="34" charset="0"/>
                <a:ea typeface="Merriweather Bold" pitchFamily="34" charset="-122"/>
                <a:cs typeface="Merriweather Bold" pitchFamily="34" charset="-120"/>
              </a:rPr>
              <a:t>Preprocessing</a:t>
            </a:r>
            <a:endParaRPr lang="en-US" sz="1150" dirty="0"/>
          </a:p>
        </p:txBody>
      </p:sp>
      <p:sp>
        <p:nvSpPr>
          <p:cNvPr id="11" name="Text 7"/>
          <p:cNvSpPr/>
          <p:nvPr/>
        </p:nvSpPr>
        <p:spPr>
          <a:xfrm>
            <a:off x="1061918" y="2784038"/>
            <a:ext cx="13096518" cy="188714"/>
          </a:xfrm>
          <a:prstGeom prst="rect">
            <a:avLst/>
          </a:prstGeom>
          <a:noFill/>
          <a:ln/>
        </p:spPr>
        <p:txBody>
          <a:bodyPr wrap="none" lIns="0" tIns="0" rIns="0" bIns="0" rtlCol="0" anchor="t"/>
          <a:lstStyle/>
          <a:p>
            <a:pPr marL="0" indent="0" algn="l">
              <a:lnSpc>
                <a:spcPts val="1450"/>
              </a:lnSpc>
              <a:buNone/>
            </a:pPr>
            <a:r>
              <a:rPr lang="en-US" sz="1050" dirty="0">
                <a:solidFill>
                  <a:srgbClr val="403C4E"/>
                </a:solidFill>
                <a:latin typeface="Open Sans" pitchFamily="34" charset="0"/>
                <a:ea typeface="Open Sans" pitchFamily="34" charset="-122"/>
                <a:cs typeface="Open Sans" pitchFamily="34" charset="-120"/>
              </a:rPr>
              <a:t>The loaded image undergoes the same preprocessing steps as the training data: resizing to 256x256 and normalization using ImageNet statistics. This consistency is critical for the model to make accurate predictions.</a:t>
            </a:r>
            <a:endParaRPr lang="en-US" sz="1050" dirty="0"/>
          </a:p>
        </p:txBody>
      </p:sp>
      <p:sp>
        <p:nvSpPr>
          <p:cNvPr id="12" name="Shape 8"/>
          <p:cNvSpPr/>
          <p:nvPr/>
        </p:nvSpPr>
        <p:spPr>
          <a:xfrm>
            <a:off x="471964" y="3237071"/>
            <a:ext cx="471964" cy="708065"/>
          </a:xfrm>
          <a:prstGeom prst="roundRect">
            <a:avLst>
              <a:gd name="adj" fmla="val 360072"/>
            </a:avLst>
          </a:prstGeom>
          <a:solidFill>
            <a:srgbClr val="FFD8CC"/>
          </a:solidFill>
          <a:ln w="7620">
            <a:solidFill>
              <a:srgbClr val="E5BEB2"/>
            </a:solidFill>
            <a:prstDash val="solid"/>
          </a:ln>
        </p:spPr>
        <p:txBody>
          <a:bodyPr/>
          <a:lstStyle/>
          <a:p>
            <a:endParaRPr lang="en-IN"/>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482" y="3502581"/>
            <a:ext cx="176927" cy="176927"/>
          </a:xfrm>
          <a:prstGeom prst="rect">
            <a:avLst/>
          </a:prstGeom>
        </p:spPr>
      </p:pic>
      <p:sp>
        <p:nvSpPr>
          <p:cNvPr id="14" name="Text 9"/>
          <p:cNvSpPr/>
          <p:nvPr/>
        </p:nvSpPr>
        <p:spPr>
          <a:xfrm>
            <a:off x="1061918" y="3355062"/>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403C4E"/>
                </a:solidFill>
                <a:latin typeface="Merriweather Bold" pitchFamily="34" charset="0"/>
                <a:ea typeface="Merriweather Bold" pitchFamily="34" charset="-122"/>
                <a:cs typeface="Merriweather Bold" pitchFamily="34" charset="-120"/>
              </a:rPr>
              <a:t>Model Inference</a:t>
            </a:r>
            <a:endParaRPr lang="en-US" sz="1150" dirty="0"/>
          </a:p>
        </p:txBody>
      </p:sp>
      <p:sp>
        <p:nvSpPr>
          <p:cNvPr id="15" name="Text 10"/>
          <p:cNvSpPr/>
          <p:nvPr/>
        </p:nvSpPr>
        <p:spPr>
          <a:xfrm>
            <a:off x="1061918" y="3610094"/>
            <a:ext cx="13096518" cy="188714"/>
          </a:xfrm>
          <a:prstGeom prst="rect">
            <a:avLst/>
          </a:prstGeom>
          <a:noFill/>
          <a:ln/>
        </p:spPr>
        <p:txBody>
          <a:bodyPr wrap="none" lIns="0" tIns="0" rIns="0" bIns="0" rtlCol="0" anchor="t"/>
          <a:lstStyle/>
          <a:p>
            <a:pPr marL="0" indent="0" algn="l">
              <a:lnSpc>
                <a:spcPts val="1450"/>
              </a:lnSpc>
              <a:buNone/>
            </a:pPr>
            <a:r>
              <a:rPr lang="en-US" sz="1100" dirty="0">
                <a:solidFill>
                  <a:srgbClr val="403C4E"/>
                </a:solidFill>
                <a:latin typeface="Open Sans" pitchFamily="34" charset="0"/>
                <a:ea typeface="Open Sans" pitchFamily="34" charset="-122"/>
                <a:cs typeface="Open Sans" pitchFamily="34" charset="-120"/>
              </a:rPr>
              <a:t>The preprocessed image is fed into the trained UNet + EfficientNet-B3 model. The model outputs a single-channel prediction map, representing the probability of each pixel belonging to a nucleus.</a:t>
            </a:r>
            <a:endParaRPr lang="en-US" sz="1100" dirty="0"/>
          </a:p>
        </p:txBody>
      </p:sp>
      <p:sp>
        <p:nvSpPr>
          <p:cNvPr id="16" name="Shape 11"/>
          <p:cNvSpPr/>
          <p:nvPr/>
        </p:nvSpPr>
        <p:spPr>
          <a:xfrm>
            <a:off x="471964" y="4063127"/>
            <a:ext cx="471964" cy="708065"/>
          </a:xfrm>
          <a:prstGeom prst="roundRect">
            <a:avLst>
              <a:gd name="adj" fmla="val 360072"/>
            </a:avLst>
          </a:prstGeom>
          <a:solidFill>
            <a:srgbClr val="FFD8CC"/>
          </a:solidFill>
          <a:ln w="7620">
            <a:solidFill>
              <a:srgbClr val="E5BEB2"/>
            </a:solidFill>
            <a:prstDash val="solid"/>
          </a:ln>
        </p:spPr>
        <p:txBody>
          <a:bodyPr/>
          <a:lstStyle/>
          <a:p>
            <a:endParaRPr lang="en-IN"/>
          </a:p>
        </p:txBody>
      </p:sp>
      <p:pic>
        <p:nvPicPr>
          <p:cNvPr id="17"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82" y="4328636"/>
            <a:ext cx="176927" cy="176927"/>
          </a:xfrm>
          <a:prstGeom prst="rect">
            <a:avLst/>
          </a:prstGeom>
        </p:spPr>
      </p:pic>
      <p:sp>
        <p:nvSpPr>
          <p:cNvPr id="18" name="Text 12"/>
          <p:cNvSpPr/>
          <p:nvPr/>
        </p:nvSpPr>
        <p:spPr>
          <a:xfrm>
            <a:off x="1061918" y="4181118"/>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403C4E"/>
                </a:solidFill>
                <a:latin typeface="Merriweather Bold" pitchFamily="34" charset="0"/>
                <a:ea typeface="Merriweather Bold" pitchFamily="34" charset="-122"/>
                <a:cs typeface="Merriweather Bold" pitchFamily="34" charset="-120"/>
              </a:rPr>
              <a:t>Resizing to Original</a:t>
            </a:r>
            <a:endParaRPr lang="en-US" sz="1150" dirty="0"/>
          </a:p>
        </p:txBody>
      </p:sp>
      <p:sp>
        <p:nvSpPr>
          <p:cNvPr id="19" name="Text 13"/>
          <p:cNvSpPr/>
          <p:nvPr/>
        </p:nvSpPr>
        <p:spPr>
          <a:xfrm>
            <a:off x="1061918" y="4436150"/>
            <a:ext cx="13096518" cy="188714"/>
          </a:xfrm>
          <a:prstGeom prst="rect">
            <a:avLst/>
          </a:prstGeom>
          <a:noFill/>
          <a:ln/>
        </p:spPr>
        <p:txBody>
          <a:bodyPr wrap="none" lIns="0" tIns="0" rIns="0" bIns="0" rtlCol="0" anchor="t"/>
          <a:lstStyle/>
          <a:p>
            <a:pPr marL="0" indent="0" algn="l">
              <a:lnSpc>
                <a:spcPts val="1450"/>
              </a:lnSpc>
              <a:buNone/>
            </a:pPr>
            <a:r>
              <a:rPr lang="en-US" sz="1050" dirty="0">
                <a:solidFill>
                  <a:srgbClr val="403C4E"/>
                </a:solidFill>
                <a:latin typeface="Open Sans" pitchFamily="34" charset="0"/>
                <a:ea typeface="Open Sans" pitchFamily="34" charset="-122"/>
                <a:cs typeface="Open Sans" pitchFamily="34" charset="-120"/>
              </a:rPr>
              <a:t>The predicted mask, which is 256x256, is resized back to the original dimensions of the input image. This step is essential to ensure that the segmentation output corresponds correctly to the original image context.</a:t>
            </a:r>
            <a:endParaRPr lang="en-US" sz="1050" dirty="0"/>
          </a:p>
        </p:txBody>
      </p:sp>
      <p:sp>
        <p:nvSpPr>
          <p:cNvPr id="20" name="Shape 14"/>
          <p:cNvSpPr/>
          <p:nvPr/>
        </p:nvSpPr>
        <p:spPr>
          <a:xfrm>
            <a:off x="471964" y="4889182"/>
            <a:ext cx="471964" cy="708065"/>
          </a:xfrm>
          <a:prstGeom prst="roundRect">
            <a:avLst>
              <a:gd name="adj" fmla="val 360072"/>
            </a:avLst>
          </a:prstGeom>
          <a:solidFill>
            <a:srgbClr val="FFD8CC"/>
          </a:solidFill>
          <a:ln w="7620">
            <a:solidFill>
              <a:srgbClr val="E5BEB2"/>
            </a:solidFill>
            <a:prstDash val="solid"/>
          </a:ln>
        </p:spPr>
        <p:txBody>
          <a:bodyPr/>
          <a:lstStyle/>
          <a:p>
            <a:endParaRPr lang="en-IN"/>
          </a:p>
        </p:txBody>
      </p:sp>
      <p:pic>
        <p:nvPicPr>
          <p:cNvPr id="21"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482" y="5154692"/>
            <a:ext cx="176927" cy="176927"/>
          </a:xfrm>
          <a:prstGeom prst="rect">
            <a:avLst/>
          </a:prstGeom>
        </p:spPr>
      </p:pic>
      <p:sp>
        <p:nvSpPr>
          <p:cNvPr id="22" name="Text 15"/>
          <p:cNvSpPr/>
          <p:nvPr/>
        </p:nvSpPr>
        <p:spPr>
          <a:xfrm>
            <a:off x="1061918" y="5007173"/>
            <a:ext cx="2087523" cy="184309"/>
          </a:xfrm>
          <a:prstGeom prst="rect">
            <a:avLst/>
          </a:prstGeom>
          <a:noFill/>
          <a:ln/>
        </p:spPr>
        <p:txBody>
          <a:bodyPr wrap="none" lIns="0" tIns="0" rIns="0" bIns="0" rtlCol="0" anchor="t"/>
          <a:lstStyle/>
          <a:p>
            <a:pPr marL="0" indent="0" algn="l">
              <a:lnSpc>
                <a:spcPts val="1450"/>
              </a:lnSpc>
              <a:buNone/>
            </a:pPr>
            <a:r>
              <a:rPr lang="en-US" sz="1150" b="1" dirty="0">
                <a:solidFill>
                  <a:srgbClr val="403C4E"/>
                </a:solidFill>
                <a:latin typeface="Merriweather Bold" pitchFamily="34" charset="0"/>
                <a:ea typeface="Merriweather Bold" pitchFamily="34" charset="-122"/>
                <a:cs typeface="Merriweather Bold" pitchFamily="34" charset="-120"/>
              </a:rPr>
              <a:t>Thresholding &amp; Binarization</a:t>
            </a:r>
            <a:endParaRPr lang="en-US" sz="1150" dirty="0"/>
          </a:p>
        </p:txBody>
      </p:sp>
      <p:sp>
        <p:nvSpPr>
          <p:cNvPr id="23" name="Text 16"/>
          <p:cNvSpPr/>
          <p:nvPr/>
        </p:nvSpPr>
        <p:spPr>
          <a:xfrm>
            <a:off x="1061918" y="5262205"/>
            <a:ext cx="13096518" cy="188714"/>
          </a:xfrm>
          <a:prstGeom prst="rect">
            <a:avLst/>
          </a:prstGeom>
          <a:noFill/>
          <a:ln/>
        </p:spPr>
        <p:txBody>
          <a:bodyPr wrap="none" lIns="0" tIns="0" rIns="0" bIns="0" rtlCol="0" anchor="t"/>
          <a:lstStyle/>
          <a:p>
            <a:pPr marL="0" indent="0" algn="l">
              <a:lnSpc>
                <a:spcPts val="1450"/>
              </a:lnSpc>
              <a:buNone/>
            </a:pPr>
            <a:r>
              <a:rPr lang="en-US" sz="1100" dirty="0">
                <a:solidFill>
                  <a:srgbClr val="403C4E"/>
                </a:solidFill>
                <a:latin typeface="Open Sans" pitchFamily="34" charset="0"/>
                <a:ea typeface="Open Sans" pitchFamily="34" charset="-122"/>
                <a:cs typeface="Open Sans" pitchFamily="34" charset="-120"/>
              </a:rPr>
              <a:t>A threshold of </a:t>
            </a:r>
            <a:r>
              <a:rPr lang="en-US" sz="1100" b="1" dirty="0">
                <a:solidFill>
                  <a:srgbClr val="403C4E"/>
                </a:solidFill>
                <a:latin typeface="Open Sans" pitchFamily="34" charset="0"/>
                <a:ea typeface="Open Sans" pitchFamily="34" charset="-122"/>
                <a:cs typeface="Open Sans" pitchFamily="34" charset="-120"/>
              </a:rPr>
              <a:t>0.5</a:t>
            </a:r>
            <a:r>
              <a:rPr lang="en-US" sz="1100" dirty="0">
                <a:solidFill>
                  <a:srgbClr val="403C4E"/>
                </a:solidFill>
                <a:latin typeface="Open Sans" pitchFamily="34" charset="0"/>
                <a:ea typeface="Open Sans" pitchFamily="34" charset="-122"/>
                <a:cs typeface="Open Sans" pitchFamily="34" charset="-120"/>
              </a:rPr>
              <a:t> is applied to the probability map. Pixels with probabilities above 0.5 are classified as nuclei (1), and those below are classified as background (0), resulting in a crisp binary mask.</a:t>
            </a:r>
            <a:endParaRPr lang="en-US" sz="1100" dirty="0"/>
          </a:p>
        </p:txBody>
      </p:sp>
      <p:sp>
        <p:nvSpPr>
          <p:cNvPr id="24" name="Shape 17"/>
          <p:cNvSpPr/>
          <p:nvPr/>
        </p:nvSpPr>
        <p:spPr>
          <a:xfrm>
            <a:off x="471964" y="5715238"/>
            <a:ext cx="471964" cy="708065"/>
          </a:xfrm>
          <a:prstGeom prst="roundRect">
            <a:avLst>
              <a:gd name="adj" fmla="val 360072"/>
            </a:avLst>
          </a:prstGeom>
          <a:solidFill>
            <a:srgbClr val="FFD8CC"/>
          </a:solidFill>
          <a:ln w="7620">
            <a:solidFill>
              <a:srgbClr val="E5BEB2"/>
            </a:solidFill>
            <a:prstDash val="solid"/>
          </a:ln>
        </p:spPr>
        <p:txBody>
          <a:bodyPr/>
          <a:lstStyle/>
          <a:p>
            <a:endParaRPr lang="en-IN"/>
          </a:p>
        </p:txBody>
      </p:sp>
      <p:pic>
        <p:nvPicPr>
          <p:cNvPr id="25"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482" y="5980748"/>
            <a:ext cx="176927" cy="176927"/>
          </a:xfrm>
          <a:prstGeom prst="rect">
            <a:avLst/>
          </a:prstGeom>
        </p:spPr>
      </p:pic>
      <p:sp>
        <p:nvSpPr>
          <p:cNvPr id="26" name="Text 18"/>
          <p:cNvSpPr/>
          <p:nvPr/>
        </p:nvSpPr>
        <p:spPr>
          <a:xfrm>
            <a:off x="1061918" y="5833229"/>
            <a:ext cx="1475065" cy="184309"/>
          </a:xfrm>
          <a:prstGeom prst="rect">
            <a:avLst/>
          </a:prstGeom>
          <a:noFill/>
          <a:ln/>
        </p:spPr>
        <p:txBody>
          <a:bodyPr wrap="none" lIns="0" tIns="0" rIns="0" bIns="0" rtlCol="0" anchor="t"/>
          <a:lstStyle/>
          <a:p>
            <a:pPr marL="0" indent="0" algn="l">
              <a:lnSpc>
                <a:spcPts val="1450"/>
              </a:lnSpc>
              <a:buNone/>
            </a:pPr>
            <a:r>
              <a:rPr lang="en-US" sz="1150" b="1" dirty="0">
                <a:solidFill>
                  <a:srgbClr val="403C4E"/>
                </a:solidFill>
                <a:latin typeface="Merriweather Bold" pitchFamily="34" charset="0"/>
                <a:ea typeface="Merriweather Bold" pitchFamily="34" charset="-122"/>
                <a:cs typeface="Merriweather Bold" pitchFamily="34" charset="-120"/>
              </a:rPr>
              <a:t>RLE Conversion</a:t>
            </a:r>
            <a:endParaRPr lang="en-US" sz="1150" dirty="0"/>
          </a:p>
        </p:txBody>
      </p:sp>
      <p:sp>
        <p:nvSpPr>
          <p:cNvPr id="27" name="Text 19"/>
          <p:cNvSpPr/>
          <p:nvPr/>
        </p:nvSpPr>
        <p:spPr>
          <a:xfrm>
            <a:off x="1061918" y="6088261"/>
            <a:ext cx="13096518" cy="188714"/>
          </a:xfrm>
          <a:prstGeom prst="rect">
            <a:avLst/>
          </a:prstGeom>
          <a:noFill/>
          <a:ln/>
        </p:spPr>
        <p:txBody>
          <a:bodyPr wrap="none" lIns="0" tIns="0" rIns="0" bIns="0" rtlCol="0" anchor="t"/>
          <a:lstStyle/>
          <a:p>
            <a:pPr marL="0" indent="0" algn="l">
              <a:lnSpc>
                <a:spcPts val="1450"/>
              </a:lnSpc>
              <a:buNone/>
            </a:pPr>
            <a:r>
              <a:rPr lang="en-US" sz="1050" dirty="0">
                <a:solidFill>
                  <a:srgbClr val="403C4E"/>
                </a:solidFill>
                <a:latin typeface="Open Sans" pitchFamily="34" charset="0"/>
                <a:ea typeface="Open Sans" pitchFamily="34" charset="-122"/>
                <a:cs typeface="Open Sans" pitchFamily="34" charset="-120"/>
              </a:rPr>
              <a:t>The final binary mask is then converted back into the compact </a:t>
            </a:r>
            <a:r>
              <a:rPr lang="en-US" sz="1050" b="1" dirty="0">
                <a:solidFill>
                  <a:srgbClr val="403C4E"/>
                </a:solidFill>
                <a:latin typeface="Open Sans" pitchFamily="34" charset="0"/>
                <a:ea typeface="Open Sans" pitchFamily="34" charset="-122"/>
                <a:cs typeface="Open Sans" pitchFamily="34" charset="-120"/>
              </a:rPr>
              <a:t>Run-Length Encoding (RLE)</a:t>
            </a:r>
            <a:r>
              <a:rPr lang="en-US" sz="1050" dirty="0">
                <a:solidFill>
                  <a:srgbClr val="403C4E"/>
                </a:solidFill>
                <a:latin typeface="Open Sans" pitchFamily="34" charset="0"/>
                <a:ea typeface="Open Sans" pitchFamily="34" charset="-122"/>
                <a:cs typeface="Open Sans" pitchFamily="34" charset="-120"/>
              </a:rPr>
              <a:t> format. This format is efficient for storage and is typically required for competition submissions or specific data handling.</a:t>
            </a:r>
            <a:endParaRPr lang="en-US" sz="1050" dirty="0"/>
          </a:p>
        </p:txBody>
      </p:sp>
      <p:sp>
        <p:nvSpPr>
          <p:cNvPr id="28" name="Shape 20"/>
          <p:cNvSpPr/>
          <p:nvPr/>
        </p:nvSpPr>
        <p:spPr>
          <a:xfrm>
            <a:off x="471964" y="6541294"/>
            <a:ext cx="471964" cy="708065"/>
          </a:xfrm>
          <a:prstGeom prst="roundRect">
            <a:avLst>
              <a:gd name="adj" fmla="val 360072"/>
            </a:avLst>
          </a:prstGeom>
          <a:solidFill>
            <a:srgbClr val="FFD8CC"/>
          </a:solidFill>
          <a:ln w="7620">
            <a:solidFill>
              <a:srgbClr val="E5BEB2"/>
            </a:solidFill>
            <a:prstDash val="solid"/>
          </a:ln>
        </p:spPr>
        <p:txBody>
          <a:bodyPr/>
          <a:lstStyle/>
          <a:p>
            <a:endParaRPr lang="en-IN"/>
          </a:p>
        </p:txBody>
      </p:sp>
      <p:pic>
        <p:nvPicPr>
          <p:cNvPr id="29"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9482" y="6806803"/>
            <a:ext cx="176927" cy="176927"/>
          </a:xfrm>
          <a:prstGeom prst="rect">
            <a:avLst/>
          </a:prstGeom>
        </p:spPr>
      </p:pic>
      <p:sp>
        <p:nvSpPr>
          <p:cNvPr id="30" name="Text 21"/>
          <p:cNvSpPr/>
          <p:nvPr/>
        </p:nvSpPr>
        <p:spPr>
          <a:xfrm>
            <a:off x="1061918" y="6659285"/>
            <a:ext cx="2008108" cy="184309"/>
          </a:xfrm>
          <a:prstGeom prst="rect">
            <a:avLst/>
          </a:prstGeom>
          <a:noFill/>
          <a:ln/>
        </p:spPr>
        <p:txBody>
          <a:bodyPr wrap="none" lIns="0" tIns="0" rIns="0" bIns="0" rtlCol="0" anchor="t"/>
          <a:lstStyle/>
          <a:p>
            <a:pPr marL="0" indent="0" algn="l">
              <a:lnSpc>
                <a:spcPts val="1450"/>
              </a:lnSpc>
              <a:buNone/>
            </a:pPr>
            <a:r>
              <a:rPr lang="en-US" sz="1150" b="1" dirty="0">
                <a:solidFill>
                  <a:srgbClr val="403C4E"/>
                </a:solidFill>
                <a:latin typeface="Merriweather Bold" pitchFamily="34" charset="0"/>
                <a:ea typeface="Merriweather Bold" pitchFamily="34" charset="-122"/>
                <a:cs typeface="Merriweather Bold" pitchFamily="34" charset="-120"/>
              </a:rPr>
              <a:t>Submission File Generation</a:t>
            </a:r>
            <a:endParaRPr lang="en-US" sz="1150" dirty="0"/>
          </a:p>
        </p:txBody>
      </p:sp>
      <p:sp>
        <p:nvSpPr>
          <p:cNvPr id="31" name="Text 22"/>
          <p:cNvSpPr/>
          <p:nvPr/>
        </p:nvSpPr>
        <p:spPr>
          <a:xfrm>
            <a:off x="1061918" y="6914317"/>
            <a:ext cx="13096518" cy="188714"/>
          </a:xfrm>
          <a:prstGeom prst="rect">
            <a:avLst/>
          </a:prstGeom>
          <a:noFill/>
          <a:ln/>
        </p:spPr>
        <p:txBody>
          <a:bodyPr wrap="none" lIns="0" tIns="0" rIns="0" bIns="0" rtlCol="0" anchor="t"/>
          <a:lstStyle/>
          <a:p>
            <a:pPr marL="0" indent="0" algn="l">
              <a:lnSpc>
                <a:spcPts val="1450"/>
              </a:lnSpc>
              <a:buNone/>
            </a:pPr>
            <a:r>
              <a:rPr lang="en-US" sz="1100" dirty="0">
                <a:solidFill>
                  <a:srgbClr val="403C4E"/>
                </a:solidFill>
                <a:latin typeface="Open Sans" pitchFamily="34" charset="0"/>
                <a:ea typeface="Open Sans" pitchFamily="34" charset="-122"/>
                <a:cs typeface="Open Sans" pitchFamily="34" charset="-120"/>
              </a:rPr>
              <a:t>All generated RLE strings for each image are compiled into a </a:t>
            </a:r>
            <a:r>
              <a:rPr lang="en-US" sz="1100" b="1" dirty="0">
                <a:solidFill>
                  <a:srgbClr val="403C4E"/>
                </a:solidFill>
                <a:latin typeface="Open Sans" pitchFamily="34" charset="0"/>
                <a:ea typeface="Open Sans" pitchFamily="34" charset="-122"/>
                <a:cs typeface="Open Sans" pitchFamily="34" charset="-120"/>
              </a:rPr>
              <a:t>submission.csv</a:t>
            </a:r>
            <a:r>
              <a:rPr lang="en-US" sz="1100" dirty="0">
                <a:solidFill>
                  <a:srgbClr val="403C4E"/>
                </a:solidFill>
                <a:latin typeface="Open Sans" pitchFamily="34" charset="0"/>
                <a:ea typeface="Open Sans" pitchFamily="34" charset="-122"/>
                <a:cs typeface="Open Sans" pitchFamily="34" charset="-120"/>
              </a:rPr>
              <a:t> file, listing Image IDs and their corresponding RLE masks, ready for evaluation or further analysis.</a:t>
            </a:r>
            <a:endParaRPr lang="en-US" sz="1100" dirty="0"/>
          </a:p>
        </p:txBody>
      </p:sp>
      <p:sp>
        <p:nvSpPr>
          <p:cNvPr id="32" name="Text 23"/>
          <p:cNvSpPr/>
          <p:nvPr/>
        </p:nvSpPr>
        <p:spPr>
          <a:xfrm>
            <a:off x="471964" y="7382113"/>
            <a:ext cx="13686473" cy="188714"/>
          </a:xfrm>
          <a:prstGeom prst="rect">
            <a:avLst/>
          </a:prstGeom>
          <a:noFill/>
          <a:ln/>
        </p:spPr>
        <p:txBody>
          <a:bodyPr wrap="none" lIns="0" tIns="0" rIns="0" bIns="0" rtlCol="0" anchor="t"/>
          <a:lstStyle/>
          <a:p>
            <a:pPr marL="0" indent="0" algn="l">
              <a:lnSpc>
                <a:spcPts val="1450"/>
              </a:lnSpc>
              <a:buNone/>
            </a:pPr>
            <a:r>
              <a:rPr lang="en-US" sz="1100" dirty="0">
                <a:solidFill>
                  <a:srgbClr val="403C4E"/>
                </a:solidFill>
                <a:latin typeface="Open Sans" pitchFamily="34" charset="0"/>
                <a:ea typeface="Open Sans" pitchFamily="34" charset="-122"/>
                <a:cs typeface="Open Sans" pitchFamily="34" charset="-120"/>
              </a:rPr>
              <a:t>This entire sequence is encapsulated within the </a:t>
            </a:r>
            <a:r>
              <a:rPr lang="en-US" sz="1100" dirty="0">
                <a:solidFill>
                  <a:srgbClr val="403C4E"/>
                </a:solidFill>
                <a:highlight>
                  <a:srgbClr val="F2F2F2"/>
                </a:highlight>
                <a:latin typeface="Consolas" pitchFamily="34" charset="0"/>
                <a:ea typeface="Consolas" pitchFamily="34" charset="-122"/>
                <a:cs typeface="Consolas" pitchFamily="34" charset="-120"/>
              </a:rPr>
              <a:t>run_inference_on_dir()</a:t>
            </a:r>
            <a:r>
              <a:rPr lang="en-US" sz="1100" dirty="0">
                <a:solidFill>
                  <a:srgbClr val="403C4E"/>
                </a:solidFill>
                <a:latin typeface="Open Sans" pitchFamily="34" charset="0"/>
                <a:ea typeface="Open Sans" pitchFamily="34" charset="-122"/>
                <a:cs typeface="Open Sans" pitchFamily="34" charset="-120"/>
              </a:rPr>
              <a:t> function, automating the process for batch inference.</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6864" y="434340"/>
            <a:ext cx="12022812" cy="489704"/>
          </a:xfrm>
          <a:prstGeom prst="rect">
            <a:avLst/>
          </a:prstGeom>
          <a:noFill/>
          <a:ln/>
        </p:spPr>
        <p:txBody>
          <a:bodyPr wrap="none" lIns="0" tIns="0" rIns="0" bIns="0" rtlCol="0" anchor="t"/>
          <a:lstStyle/>
          <a:p>
            <a:pPr marL="0" indent="0" algn="l">
              <a:lnSpc>
                <a:spcPts val="3850"/>
              </a:lnSpc>
              <a:buNone/>
            </a:pPr>
            <a:r>
              <a:rPr lang="en-US" sz="3050" b="1" dirty="0">
                <a:solidFill>
                  <a:srgbClr val="403C4E"/>
                </a:solidFill>
                <a:latin typeface="Merriweather Bold" pitchFamily="34" charset="0"/>
                <a:ea typeface="Merriweather Bold" pitchFamily="34" charset="-122"/>
                <a:cs typeface="Merriweather Bold" pitchFamily="34" charset="-120"/>
              </a:rPr>
              <a:t>Evaluation &amp; Final Results: Quantifying Segmentation Success</a:t>
            </a:r>
            <a:endParaRPr lang="en-US" sz="3050" dirty="0"/>
          </a:p>
        </p:txBody>
      </p:sp>
      <p:sp>
        <p:nvSpPr>
          <p:cNvPr id="3" name="Text 1"/>
          <p:cNvSpPr/>
          <p:nvPr/>
        </p:nvSpPr>
        <p:spPr>
          <a:xfrm>
            <a:off x="806410" y="1237417"/>
            <a:ext cx="13376672" cy="501253"/>
          </a:xfrm>
          <a:prstGeom prst="rect">
            <a:avLst/>
          </a:prstGeom>
          <a:noFill/>
          <a:ln/>
        </p:spPr>
        <p:txBody>
          <a:bodyPr wrap="square" lIns="0" tIns="0" rIns="0" bIns="0" rtlCol="0" anchor="t"/>
          <a:lstStyle/>
          <a:p>
            <a:pPr marL="0" indent="0" algn="l">
              <a:lnSpc>
                <a:spcPts val="1950"/>
              </a:lnSpc>
              <a:buNone/>
            </a:pPr>
            <a:r>
              <a:rPr lang="en-US" sz="1400" dirty="0">
                <a:solidFill>
                  <a:srgbClr val="403C4E"/>
                </a:solidFill>
                <a:latin typeface="Open Sans" pitchFamily="34" charset="0"/>
                <a:ea typeface="Open Sans" pitchFamily="34" charset="-122"/>
                <a:cs typeface="Open Sans" pitchFamily="34" charset="-120"/>
              </a:rPr>
              <a:t>The final phase involves a comprehensive evaluation of the model's performance on unseen data, comparing its predictions against ground truth to derive key metrics. These metrics confirm the effectiveness of our UNet with EfficientNet-B3 approach.</a:t>
            </a:r>
            <a:endParaRPr lang="en-US" sz="1400" dirty="0"/>
          </a:p>
        </p:txBody>
      </p:sp>
      <p:sp>
        <p:nvSpPr>
          <p:cNvPr id="4" name="Text 2"/>
          <p:cNvSpPr/>
          <p:nvPr/>
        </p:nvSpPr>
        <p:spPr>
          <a:xfrm>
            <a:off x="675739" y="1851661"/>
            <a:ext cx="3063002" cy="293846"/>
          </a:xfrm>
          <a:prstGeom prst="rect">
            <a:avLst/>
          </a:prstGeom>
          <a:noFill/>
          <a:ln/>
        </p:spPr>
        <p:txBody>
          <a:bodyPr wrap="none" lIns="0" tIns="0" rIns="0" bIns="0" rtlCol="0" anchor="t"/>
          <a:lstStyle/>
          <a:p>
            <a:pPr marL="0" indent="0" algn="l">
              <a:lnSpc>
                <a:spcPts val="2300"/>
              </a:lnSpc>
              <a:buNone/>
            </a:pPr>
            <a:r>
              <a:rPr lang="en-US" sz="1850" b="1" dirty="0">
                <a:solidFill>
                  <a:srgbClr val="403C4E"/>
                </a:solidFill>
                <a:latin typeface="Merriweather Bold" pitchFamily="34" charset="0"/>
                <a:ea typeface="Merriweather Bold" pitchFamily="34" charset="-122"/>
                <a:cs typeface="Merriweather Bold" pitchFamily="34" charset="-120"/>
              </a:rPr>
              <a:t>Robust Evaluation Metrics</a:t>
            </a:r>
            <a:endParaRPr lang="en-US" sz="1850" dirty="0"/>
          </a:p>
        </p:txBody>
      </p:sp>
      <p:sp>
        <p:nvSpPr>
          <p:cNvPr id="5" name="Text 3"/>
          <p:cNvSpPr/>
          <p:nvPr/>
        </p:nvSpPr>
        <p:spPr>
          <a:xfrm>
            <a:off x="675739" y="2197656"/>
            <a:ext cx="13376672" cy="250627"/>
          </a:xfrm>
          <a:prstGeom prst="rect">
            <a:avLst/>
          </a:prstGeom>
          <a:noFill/>
          <a:ln/>
        </p:spPr>
        <p:txBody>
          <a:bodyPr wrap="none" lIns="0" tIns="0" rIns="0" bIns="0" rtlCol="0" anchor="t"/>
          <a:lstStyle/>
          <a:p>
            <a:pPr marL="0" indent="0" algn="l">
              <a:lnSpc>
                <a:spcPts val="1950"/>
              </a:lnSpc>
              <a:buNone/>
            </a:pPr>
            <a:r>
              <a:rPr lang="en-US" sz="1400" dirty="0">
                <a:solidFill>
                  <a:srgbClr val="403C4E"/>
                </a:solidFill>
                <a:latin typeface="Open Sans" pitchFamily="34" charset="0"/>
                <a:ea typeface="Open Sans" pitchFamily="34" charset="-122"/>
                <a:cs typeface="Open Sans" pitchFamily="34" charset="-120"/>
              </a:rPr>
              <a:t>The model's performance is rigorously assessed using a suite of standard segmentation metrics:</a:t>
            </a:r>
            <a:endParaRPr lang="en-US" sz="1400" dirty="0"/>
          </a:p>
        </p:txBody>
      </p:sp>
      <p:sp>
        <p:nvSpPr>
          <p:cNvPr id="6" name="Text 4"/>
          <p:cNvSpPr/>
          <p:nvPr/>
        </p:nvSpPr>
        <p:spPr>
          <a:xfrm>
            <a:off x="532745" y="2586157"/>
            <a:ext cx="13376672" cy="501253"/>
          </a:xfrm>
          <a:prstGeom prst="rect">
            <a:avLst/>
          </a:prstGeom>
          <a:noFill/>
          <a:ln/>
        </p:spPr>
        <p:txBody>
          <a:bodyPr wrap="square" lIns="0" tIns="0" rIns="0" bIns="0" rtlCol="0" anchor="t"/>
          <a:lstStyle/>
          <a:p>
            <a:pPr marL="342900" indent="-342900">
              <a:lnSpc>
                <a:spcPts val="1950"/>
              </a:lnSpc>
              <a:buSzPct val="100000"/>
              <a:buChar char="•"/>
            </a:pPr>
            <a:r>
              <a:rPr lang="en-US" sz="1400" b="1" dirty="0">
                <a:solidFill>
                  <a:srgbClr val="403C4E"/>
                </a:solidFill>
                <a:latin typeface="Open Sans" panose="020B0606030504020204" pitchFamily="34" charset="0"/>
                <a:ea typeface="Open Sans" panose="020B0606030504020204" pitchFamily="34" charset="0"/>
                <a:cs typeface="Open Sans" panose="020B0606030504020204" pitchFamily="34" charset="0"/>
              </a:rPr>
              <a:t>Dice Score:</a:t>
            </a:r>
            <a:r>
              <a:rPr lang="en-US" sz="1400" dirty="0">
                <a:solidFill>
                  <a:srgbClr val="403C4E"/>
                </a:solidFill>
                <a:latin typeface="Open Sans" panose="020B0606030504020204" pitchFamily="34" charset="0"/>
                <a:ea typeface="Open Sans" panose="020B0606030504020204" pitchFamily="34" charset="0"/>
                <a:cs typeface="Open Sans" panose="020B0606030504020204" pitchFamily="34" charset="0"/>
              </a:rPr>
              <a:t> </a:t>
            </a:r>
            <a:r>
              <a:rPr lang="en-US" sz="1400" dirty="0">
                <a:latin typeface="Open Sans" panose="020B0606030504020204" pitchFamily="34" charset="0"/>
                <a:ea typeface="Open Sans" panose="020B0606030504020204" pitchFamily="34" charset="0"/>
                <a:cs typeface="Open Sans" panose="020B0606030504020204" pitchFamily="34" charset="0"/>
              </a:rPr>
              <a:t>The Dice score measures the similarity between the predicted and </a:t>
            </a:r>
          </a:p>
          <a:p>
            <a:pPr>
              <a:lnSpc>
                <a:spcPts val="1950"/>
              </a:lnSpc>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         ground-truth masks. The test evaluation reports an </a:t>
            </a:r>
            <a:r>
              <a:rPr lang="en-US" sz="1400" b="1" dirty="0">
                <a:latin typeface="Open Sans" panose="020B0606030504020204" pitchFamily="34" charset="0"/>
                <a:ea typeface="Open Sans" panose="020B0606030504020204" pitchFamily="34" charset="0"/>
                <a:cs typeface="Open Sans" panose="020B0606030504020204" pitchFamily="34" charset="0"/>
              </a:rPr>
              <a:t>Average Dice Score of 0.816938</a:t>
            </a:r>
            <a:r>
              <a:rPr lang="en-US" sz="1400" dirty="0">
                <a:latin typeface="Open Sans" panose="020B0606030504020204" pitchFamily="34" charset="0"/>
                <a:ea typeface="Open Sans" panose="020B0606030504020204" pitchFamily="34" charset="0"/>
                <a:cs typeface="Open Sans" panose="020B0606030504020204" pitchFamily="34" charset="0"/>
              </a:rPr>
              <a:t>, </a:t>
            </a:r>
          </a:p>
          <a:p>
            <a:pPr>
              <a:lnSpc>
                <a:spcPts val="1950"/>
              </a:lnSpc>
              <a:buSzPct val="100000"/>
            </a:pPr>
            <a:r>
              <a:rPr lang="en-US" sz="1400" dirty="0">
                <a:latin typeface="Open Sans" panose="020B0606030504020204" pitchFamily="34" charset="0"/>
                <a:ea typeface="Open Sans" panose="020B0606030504020204" pitchFamily="34" charset="0"/>
                <a:cs typeface="Open Sans" panose="020B0606030504020204" pitchFamily="34" charset="0"/>
              </a:rPr>
              <a:t>         indicating a good level of overlap and consistent segmentation quality.</a:t>
            </a:r>
          </a:p>
        </p:txBody>
      </p:sp>
      <p:sp>
        <p:nvSpPr>
          <p:cNvPr id="7" name="Text 5"/>
          <p:cNvSpPr/>
          <p:nvPr/>
        </p:nvSpPr>
        <p:spPr>
          <a:xfrm>
            <a:off x="532745" y="3399473"/>
            <a:ext cx="13376672" cy="501253"/>
          </a:xfrm>
          <a:prstGeom prst="rect">
            <a:avLst/>
          </a:prstGeom>
          <a:noFill/>
          <a:ln/>
        </p:spPr>
        <p:txBody>
          <a:bodyPr wrap="square" lIns="0" tIns="0" rIns="0" bIns="0" rtlCol="0" anchor="t"/>
          <a:lstStyle/>
          <a:p>
            <a:pPr marL="342900" indent="-342900">
              <a:lnSpc>
                <a:spcPts val="1950"/>
              </a:lnSpc>
              <a:buSzPct val="100000"/>
              <a:buChar char="•"/>
            </a:pPr>
            <a:r>
              <a:rPr lang="en-US" sz="1400" b="1" dirty="0">
                <a:latin typeface="Open Sans" panose="020B0606030504020204" pitchFamily="34" charset="0"/>
                <a:ea typeface="Open Sans" panose="020B0606030504020204" pitchFamily="34" charset="0"/>
                <a:cs typeface="Open Sans" panose="020B0606030504020204" pitchFamily="34" charset="0"/>
              </a:rPr>
              <a:t>Hybrid loss : </a:t>
            </a:r>
            <a:r>
              <a:rPr lang="en-US" sz="1400" dirty="0">
                <a:latin typeface="Open Sans" panose="020B0606030504020204" pitchFamily="34" charset="0"/>
                <a:ea typeface="Open Sans" panose="020B0606030504020204" pitchFamily="34" charset="0"/>
                <a:cs typeface="Open Sans" panose="020B0606030504020204" pitchFamily="34" charset="0"/>
              </a:rPr>
              <a:t>Hybrid loss provides insight into the combined error during evaluation.</a:t>
            </a:r>
            <a:br>
              <a:rPr lang="en-US" sz="1400" dirty="0">
                <a:latin typeface="Open Sans" panose="020B0606030504020204" pitchFamily="34" charset="0"/>
                <a:ea typeface="Open Sans" panose="020B0606030504020204" pitchFamily="34" charset="0"/>
                <a:cs typeface="Open Sans" panose="020B0606030504020204" pitchFamily="34" charset="0"/>
              </a:rPr>
            </a:br>
            <a:r>
              <a:rPr lang="en-US" sz="1400" dirty="0">
                <a:latin typeface="Open Sans" panose="020B0606030504020204" pitchFamily="34" charset="0"/>
                <a:ea typeface="Open Sans" panose="020B0606030504020204" pitchFamily="34" charset="0"/>
                <a:cs typeface="Open Sans" panose="020B0606030504020204" pitchFamily="34" charset="0"/>
              </a:rPr>
              <a:t>The test results show an </a:t>
            </a:r>
            <a:r>
              <a:rPr lang="en-US" sz="1400" b="1" dirty="0">
                <a:latin typeface="Open Sans" panose="020B0606030504020204" pitchFamily="34" charset="0"/>
                <a:ea typeface="Open Sans" panose="020B0606030504020204" pitchFamily="34" charset="0"/>
                <a:cs typeface="Open Sans" panose="020B0606030504020204" pitchFamily="34" charset="0"/>
              </a:rPr>
              <a:t>Average Hybrid Loss of 0.421102</a:t>
            </a:r>
            <a:r>
              <a:rPr lang="en-US" sz="1400" dirty="0">
                <a:latin typeface="Open Sans" panose="020B0606030504020204" pitchFamily="34" charset="0"/>
                <a:ea typeface="Open Sans" panose="020B0606030504020204" pitchFamily="34" charset="0"/>
                <a:cs typeface="Open Sans" panose="020B0606030504020204" pitchFamily="34" charset="0"/>
              </a:rPr>
              <a:t>, reflecting a </a:t>
            </a:r>
          </a:p>
          <a:p>
            <a:pPr>
              <a:lnSpc>
                <a:spcPts val="1950"/>
              </a:lnSpc>
              <a:buSzPct val="100000"/>
            </a:pPr>
            <a:r>
              <a:rPr lang="en-US" sz="1600" dirty="0"/>
              <a:t>        balanced contribution of both loss components.</a:t>
            </a:r>
          </a:p>
        </p:txBody>
      </p:sp>
      <p:sp>
        <p:nvSpPr>
          <p:cNvPr id="8" name="Text 6"/>
          <p:cNvSpPr/>
          <p:nvPr/>
        </p:nvSpPr>
        <p:spPr>
          <a:xfrm>
            <a:off x="532745" y="4187429"/>
            <a:ext cx="13376672" cy="501253"/>
          </a:xfrm>
          <a:prstGeom prst="rect">
            <a:avLst/>
          </a:prstGeom>
          <a:noFill/>
          <a:ln/>
        </p:spPr>
        <p:txBody>
          <a:bodyPr wrap="square" lIns="0" tIns="0" rIns="0" bIns="0" rtlCol="0" anchor="t"/>
          <a:lstStyle/>
          <a:p>
            <a:pPr marL="342900" indent="-342900">
              <a:lnSpc>
                <a:spcPts val="1950"/>
              </a:lnSpc>
              <a:buSzPct val="100000"/>
              <a:buChar char="•"/>
            </a:pPr>
            <a:r>
              <a:rPr lang="en-IN" sz="1400" b="1" dirty="0" err="1">
                <a:latin typeface="Open Sans" panose="020B0606030504020204" pitchFamily="34" charset="0"/>
                <a:ea typeface="Open Sans" panose="020B0606030504020204" pitchFamily="34" charset="0"/>
                <a:cs typeface="Open Sans" panose="020B0606030504020204" pitchFamily="34" charset="0"/>
              </a:rPr>
              <a:t>IoU</a:t>
            </a:r>
            <a:r>
              <a:rPr lang="en-IN" sz="1400" b="1" dirty="0">
                <a:latin typeface="Open Sans" panose="020B0606030504020204" pitchFamily="34" charset="0"/>
                <a:ea typeface="Open Sans" panose="020B0606030504020204" pitchFamily="34" charset="0"/>
                <a:cs typeface="Open Sans" panose="020B0606030504020204" pitchFamily="34" charset="0"/>
              </a:rPr>
              <a:t> (Intersection over Union): </a:t>
            </a:r>
            <a:r>
              <a:rPr lang="en-US" sz="1400" dirty="0" err="1">
                <a:latin typeface="Open Sans" panose="020B0606030504020204" pitchFamily="34" charset="0"/>
                <a:ea typeface="Open Sans" panose="020B0606030504020204" pitchFamily="34" charset="0"/>
                <a:cs typeface="Open Sans" panose="020B0606030504020204" pitchFamily="34" charset="0"/>
              </a:rPr>
              <a:t>IoU</a:t>
            </a:r>
            <a:r>
              <a:rPr lang="en-US" sz="1400" dirty="0">
                <a:latin typeface="Open Sans" panose="020B0606030504020204" pitchFamily="34" charset="0"/>
                <a:ea typeface="Open Sans" panose="020B0606030504020204" pitchFamily="34" charset="0"/>
                <a:cs typeface="Open Sans" panose="020B0606030504020204" pitchFamily="34" charset="0"/>
              </a:rPr>
              <a:t> quantifies the ratio of overlapping area to the total combined area of the predicted and ground-truth masks. The test data reports an </a:t>
            </a:r>
            <a:r>
              <a:rPr lang="en-US" sz="1400" b="1" dirty="0">
                <a:latin typeface="Open Sans" panose="020B0606030504020204" pitchFamily="34" charset="0"/>
                <a:ea typeface="Open Sans" panose="020B0606030504020204" pitchFamily="34" charset="0"/>
                <a:cs typeface="Open Sans" panose="020B0606030504020204" pitchFamily="34" charset="0"/>
              </a:rPr>
              <a:t>Average </a:t>
            </a:r>
            <a:r>
              <a:rPr lang="en-US" sz="1400" b="1" dirty="0" err="1">
                <a:latin typeface="Open Sans" panose="020B0606030504020204" pitchFamily="34" charset="0"/>
                <a:ea typeface="Open Sans" panose="020B0606030504020204" pitchFamily="34" charset="0"/>
                <a:cs typeface="Open Sans" panose="020B0606030504020204" pitchFamily="34" charset="0"/>
              </a:rPr>
              <a:t>IoU</a:t>
            </a:r>
            <a:r>
              <a:rPr lang="en-US" sz="1400" b="1" dirty="0">
                <a:latin typeface="Open Sans" panose="020B0606030504020204" pitchFamily="34" charset="0"/>
                <a:ea typeface="Open Sans" panose="020B0606030504020204" pitchFamily="34" charset="0"/>
                <a:cs typeface="Open Sans" panose="020B0606030504020204" pitchFamily="34" charset="0"/>
              </a:rPr>
              <a:t> of 0.718886</a:t>
            </a:r>
            <a:r>
              <a:rPr lang="en-US" sz="1400" dirty="0">
                <a:latin typeface="Open Sans" panose="020B0606030504020204" pitchFamily="34" charset="0"/>
                <a:ea typeface="Open Sans" panose="020B0606030504020204" pitchFamily="34" charset="0"/>
                <a:cs typeface="Open Sans" panose="020B0606030504020204" pitchFamily="34" charset="0"/>
              </a:rPr>
              <a:t>, demonstrating reliable spatial accuracy in the segmentation output.</a:t>
            </a:r>
          </a:p>
        </p:txBody>
      </p:sp>
      <p:sp>
        <p:nvSpPr>
          <p:cNvPr id="9" name="Shape 7"/>
          <p:cNvSpPr/>
          <p:nvPr/>
        </p:nvSpPr>
        <p:spPr>
          <a:xfrm>
            <a:off x="626864" y="4954191"/>
            <a:ext cx="4354354" cy="2163366"/>
          </a:xfrm>
          <a:prstGeom prst="roundRect">
            <a:avLst>
              <a:gd name="adj" fmla="val 5072"/>
            </a:avLst>
          </a:prstGeom>
          <a:solidFill>
            <a:srgbClr val="FFFFFF"/>
          </a:solidFill>
          <a:ln/>
        </p:spPr>
        <p:txBody>
          <a:bodyPr/>
          <a:lstStyle/>
          <a:p>
            <a:endParaRPr lang="en-IN"/>
          </a:p>
        </p:txBody>
      </p:sp>
      <p:sp>
        <p:nvSpPr>
          <p:cNvPr id="10" name="Shape 8"/>
          <p:cNvSpPr/>
          <p:nvPr/>
        </p:nvSpPr>
        <p:spPr>
          <a:xfrm>
            <a:off x="626864" y="4931331"/>
            <a:ext cx="4354354" cy="91440"/>
          </a:xfrm>
          <a:prstGeom prst="roundRect">
            <a:avLst>
              <a:gd name="adj" fmla="val 71993"/>
            </a:avLst>
          </a:prstGeom>
          <a:solidFill>
            <a:srgbClr val="FFAD94"/>
          </a:solidFill>
          <a:ln/>
        </p:spPr>
        <p:txBody>
          <a:bodyPr/>
          <a:lstStyle/>
          <a:p>
            <a:endParaRPr lang="en-IN"/>
          </a:p>
        </p:txBody>
      </p:sp>
      <p:sp>
        <p:nvSpPr>
          <p:cNvPr id="11" name="Shape 9"/>
          <p:cNvSpPr/>
          <p:nvPr/>
        </p:nvSpPr>
        <p:spPr>
          <a:xfrm>
            <a:off x="2568952" y="4719161"/>
            <a:ext cx="470178" cy="470178"/>
          </a:xfrm>
          <a:prstGeom prst="roundRect">
            <a:avLst>
              <a:gd name="adj" fmla="val 194480"/>
            </a:avLst>
          </a:prstGeom>
          <a:solidFill>
            <a:srgbClr val="FFAD94"/>
          </a:solidFill>
          <a:ln/>
        </p:spPr>
        <p:txBody>
          <a:bodyPr/>
          <a:lstStyle/>
          <a:p>
            <a:endParaRPr lang="en-IN"/>
          </a:p>
        </p:txBody>
      </p:sp>
      <p:pic>
        <p:nvPicPr>
          <p:cNvPr id="1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0041" y="4860131"/>
            <a:ext cx="188000" cy="188000"/>
          </a:xfrm>
          <a:prstGeom prst="rect">
            <a:avLst/>
          </a:prstGeom>
        </p:spPr>
      </p:pic>
      <p:sp>
        <p:nvSpPr>
          <p:cNvPr id="13" name="Text 10"/>
          <p:cNvSpPr/>
          <p:nvPr/>
        </p:nvSpPr>
        <p:spPr>
          <a:xfrm>
            <a:off x="806410" y="5346025"/>
            <a:ext cx="2801660" cy="244912"/>
          </a:xfrm>
          <a:prstGeom prst="rect">
            <a:avLst/>
          </a:prstGeom>
          <a:noFill/>
          <a:ln/>
        </p:spPr>
        <p:txBody>
          <a:bodyPr wrap="none" lIns="0" tIns="0" rIns="0" bIns="0" rtlCol="0" anchor="t"/>
          <a:lstStyle/>
          <a:p>
            <a:pPr marL="0" indent="0" algn="l">
              <a:lnSpc>
                <a:spcPts val="1900"/>
              </a:lnSpc>
              <a:buNone/>
            </a:pPr>
            <a:r>
              <a:rPr lang="en-US" sz="1500" b="1" dirty="0">
                <a:solidFill>
                  <a:srgbClr val="403C4E"/>
                </a:solidFill>
                <a:latin typeface="Merriweather Bold" pitchFamily="34" charset="0"/>
                <a:ea typeface="Merriweather Bold" pitchFamily="34" charset="-122"/>
                <a:cs typeface="Merriweather Bold" pitchFamily="34" charset="-120"/>
              </a:rPr>
              <a:t>Enhanced Feature Extraction</a:t>
            </a:r>
            <a:endParaRPr lang="en-US" sz="1500" dirty="0"/>
          </a:p>
        </p:txBody>
      </p:sp>
      <p:sp>
        <p:nvSpPr>
          <p:cNvPr id="14" name="Text 11"/>
          <p:cNvSpPr/>
          <p:nvPr/>
        </p:nvSpPr>
        <p:spPr>
          <a:xfrm>
            <a:off x="806410" y="5684877"/>
            <a:ext cx="3995261" cy="1253133"/>
          </a:xfrm>
          <a:prstGeom prst="rect">
            <a:avLst/>
          </a:prstGeom>
          <a:noFill/>
          <a:ln/>
        </p:spPr>
        <p:txBody>
          <a:bodyPr wrap="square" lIns="0" tIns="0" rIns="0" bIns="0" rtlCol="0" anchor="t"/>
          <a:lstStyle/>
          <a:p>
            <a:pPr marL="0" indent="0" algn="l">
              <a:lnSpc>
                <a:spcPts val="1950"/>
              </a:lnSpc>
              <a:buNone/>
            </a:pPr>
            <a:r>
              <a:rPr lang="en-US" sz="1400" dirty="0">
                <a:solidFill>
                  <a:srgbClr val="403C4E"/>
                </a:solidFill>
                <a:latin typeface="Open Sans" pitchFamily="34" charset="0"/>
                <a:ea typeface="Open Sans" pitchFamily="34" charset="-122"/>
                <a:cs typeface="Open Sans" pitchFamily="34" charset="-120"/>
              </a:rPr>
              <a:t>The integration of </a:t>
            </a:r>
            <a:r>
              <a:rPr lang="en-US" sz="1400" b="1" dirty="0">
                <a:solidFill>
                  <a:srgbClr val="403C4E"/>
                </a:solidFill>
                <a:latin typeface="Open Sans" pitchFamily="34" charset="0"/>
                <a:ea typeface="Open Sans" pitchFamily="34" charset="-122"/>
                <a:cs typeface="Open Sans" pitchFamily="34" charset="-120"/>
              </a:rPr>
              <a:t>EfficientNet-B3</a:t>
            </a:r>
            <a:r>
              <a:rPr lang="en-US" sz="1400" dirty="0">
                <a:solidFill>
                  <a:srgbClr val="403C4E"/>
                </a:solidFill>
                <a:latin typeface="Open Sans" pitchFamily="34" charset="0"/>
                <a:ea typeface="Open Sans" pitchFamily="34" charset="-122"/>
                <a:cs typeface="Open Sans" pitchFamily="34" charset="-120"/>
              </a:rPr>
              <a:t> as the UNet encoder significantly improves the model's ability to extract complex and relevant features from microscopy images, leading to more discriminative segmentation boundaries.</a:t>
            </a:r>
            <a:endParaRPr lang="en-US" sz="1400" dirty="0"/>
          </a:p>
        </p:txBody>
      </p:sp>
      <p:sp>
        <p:nvSpPr>
          <p:cNvPr id="15" name="Shape 12"/>
          <p:cNvSpPr/>
          <p:nvPr/>
        </p:nvSpPr>
        <p:spPr>
          <a:xfrm>
            <a:off x="5137904" y="4954191"/>
            <a:ext cx="4354473" cy="2163366"/>
          </a:xfrm>
          <a:prstGeom prst="roundRect">
            <a:avLst>
              <a:gd name="adj" fmla="val 5072"/>
            </a:avLst>
          </a:prstGeom>
          <a:solidFill>
            <a:srgbClr val="FFFFFF"/>
          </a:solidFill>
          <a:ln/>
        </p:spPr>
        <p:txBody>
          <a:bodyPr/>
          <a:lstStyle/>
          <a:p>
            <a:endParaRPr lang="en-IN"/>
          </a:p>
        </p:txBody>
      </p:sp>
      <p:sp>
        <p:nvSpPr>
          <p:cNvPr id="16" name="Shape 13"/>
          <p:cNvSpPr/>
          <p:nvPr/>
        </p:nvSpPr>
        <p:spPr>
          <a:xfrm>
            <a:off x="5137904" y="4931331"/>
            <a:ext cx="4354473" cy="91440"/>
          </a:xfrm>
          <a:prstGeom prst="roundRect">
            <a:avLst>
              <a:gd name="adj" fmla="val 71993"/>
            </a:avLst>
          </a:prstGeom>
          <a:solidFill>
            <a:srgbClr val="FFAD94"/>
          </a:solidFill>
          <a:ln/>
        </p:spPr>
        <p:txBody>
          <a:bodyPr/>
          <a:lstStyle/>
          <a:p>
            <a:endParaRPr lang="en-IN"/>
          </a:p>
        </p:txBody>
      </p:sp>
      <p:sp>
        <p:nvSpPr>
          <p:cNvPr id="17" name="Shape 14"/>
          <p:cNvSpPr/>
          <p:nvPr/>
        </p:nvSpPr>
        <p:spPr>
          <a:xfrm>
            <a:off x="7079992" y="4719161"/>
            <a:ext cx="470178" cy="470178"/>
          </a:xfrm>
          <a:prstGeom prst="roundRect">
            <a:avLst>
              <a:gd name="adj" fmla="val 194480"/>
            </a:avLst>
          </a:prstGeom>
          <a:solidFill>
            <a:srgbClr val="FFAD94"/>
          </a:solidFill>
          <a:ln/>
        </p:spPr>
        <p:txBody>
          <a:bodyPr/>
          <a:lstStyle/>
          <a:p>
            <a:endParaRPr lang="en-IN"/>
          </a:p>
        </p:txBody>
      </p:sp>
      <p:pic>
        <p:nvPicPr>
          <p:cNvPr id="1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21081" y="4860131"/>
            <a:ext cx="188000" cy="188000"/>
          </a:xfrm>
          <a:prstGeom prst="rect">
            <a:avLst/>
          </a:prstGeom>
        </p:spPr>
      </p:pic>
      <p:sp>
        <p:nvSpPr>
          <p:cNvPr id="19" name="Text 15"/>
          <p:cNvSpPr/>
          <p:nvPr/>
        </p:nvSpPr>
        <p:spPr>
          <a:xfrm>
            <a:off x="5317450" y="5346025"/>
            <a:ext cx="3365659" cy="244912"/>
          </a:xfrm>
          <a:prstGeom prst="rect">
            <a:avLst/>
          </a:prstGeom>
          <a:noFill/>
          <a:ln/>
        </p:spPr>
        <p:txBody>
          <a:bodyPr wrap="none" lIns="0" tIns="0" rIns="0" bIns="0" rtlCol="0" anchor="t"/>
          <a:lstStyle/>
          <a:p>
            <a:pPr marL="0" indent="0" algn="l">
              <a:lnSpc>
                <a:spcPts val="1900"/>
              </a:lnSpc>
              <a:buNone/>
            </a:pPr>
            <a:r>
              <a:rPr lang="en-US" sz="1500" b="1" dirty="0">
                <a:solidFill>
                  <a:srgbClr val="403C4E"/>
                </a:solidFill>
                <a:latin typeface="Merriweather Bold" pitchFamily="34" charset="0"/>
                <a:ea typeface="Merriweather Bold" pitchFamily="34" charset="-122"/>
                <a:cs typeface="Merriweather Bold" pitchFamily="34" charset="-120"/>
              </a:rPr>
              <a:t>Strong Segmentation Performance</a:t>
            </a:r>
            <a:endParaRPr lang="en-US" sz="1500" dirty="0"/>
          </a:p>
        </p:txBody>
      </p:sp>
      <p:sp>
        <p:nvSpPr>
          <p:cNvPr id="20" name="Text 16"/>
          <p:cNvSpPr/>
          <p:nvPr/>
        </p:nvSpPr>
        <p:spPr>
          <a:xfrm>
            <a:off x="5317450" y="5684877"/>
            <a:ext cx="3995380" cy="1002506"/>
          </a:xfrm>
          <a:prstGeom prst="rect">
            <a:avLst/>
          </a:prstGeom>
          <a:noFill/>
          <a:ln/>
        </p:spPr>
        <p:txBody>
          <a:bodyPr wrap="square" lIns="0" tIns="0" rIns="0" bIns="0" rtlCol="0" anchor="t"/>
          <a:lstStyle/>
          <a:p>
            <a:pPr>
              <a:lnSpc>
                <a:spcPts val="1950"/>
              </a:lnSpc>
            </a:pPr>
            <a:r>
              <a:rPr lang="en-US" sz="1400" dirty="0">
                <a:latin typeface="Open Sans" panose="020B0606030504020204" pitchFamily="34" charset="0"/>
                <a:ea typeface="Open Sans" panose="020B0606030504020204" pitchFamily="34" charset="0"/>
                <a:cs typeface="Open Sans" panose="020B0606030504020204" pitchFamily="34" charset="0"/>
              </a:rPr>
              <a:t>The model demonstrates strong overall performance across all evaluated metrics, showing </a:t>
            </a:r>
            <a:r>
              <a:rPr lang="en-US" sz="1400" b="1" dirty="0">
                <a:latin typeface="Open Sans" panose="020B0606030504020204" pitchFamily="34" charset="0"/>
                <a:ea typeface="Open Sans" panose="020B0606030504020204" pitchFamily="34" charset="0"/>
                <a:cs typeface="Open Sans" panose="020B0606030504020204" pitchFamily="34" charset="0"/>
              </a:rPr>
              <a:t>precise and reliable</a:t>
            </a:r>
            <a:r>
              <a:rPr lang="en-US" sz="1400" dirty="0">
                <a:latin typeface="Open Sans" panose="020B0606030504020204" pitchFamily="34" charset="0"/>
                <a:ea typeface="Open Sans" panose="020B0606030504020204" pitchFamily="34" charset="0"/>
                <a:cs typeface="Open Sans" panose="020B0606030504020204" pitchFamily="34" charset="0"/>
              </a:rPr>
              <a:t> nuclei segmentation results.</a:t>
            </a:r>
          </a:p>
        </p:txBody>
      </p:sp>
      <p:sp>
        <p:nvSpPr>
          <p:cNvPr id="21" name="Shape 17"/>
          <p:cNvSpPr/>
          <p:nvPr/>
        </p:nvSpPr>
        <p:spPr>
          <a:xfrm>
            <a:off x="9649063" y="4954191"/>
            <a:ext cx="4354473" cy="2163366"/>
          </a:xfrm>
          <a:prstGeom prst="roundRect">
            <a:avLst>
              <a:gd name="adj" fmla="val 5072"/>
            </a:avLst>
          </a:prstGeom>
          <a:solidFill>
            <a:srgbClr val="FFFFFF"/>
          </a:solidFill>
          <a:ln/>
        </p:spPr>
        <p:txBody>
          <a:bodyPr/>
          <a:lstStyle/>
          <a:p>
            <a:endParaRPr lang="en-IN"/>
          </a:p>
        </p:txBody>
      </p:sp>
      <p:sp>
        <p:nvSpPr>
          <p:cNvPr id="22" name="Shape 18"/>
          <p:cNvSpPr/>
          <p:nvPr/>
        </p:nvSpPr>
        <p:spPr>
          <a:xfrm>
            <a:off x="9649063" y="4931331"/>
            <a:ext cx="4354473" cy="91440"/>
          </a:xfrm>
          <a:prstGeom prst="roundRect">
            <a:avLst>
              <a:gd name="adj" fmla="val 71993"/>
            </a:avLst>
          </a:prstGeom>
          <a:solidFill>
            <a:srgbClr val="FFAD94"/>
          </a:solidFill>
          <a:ln/>
        </p:spPr>
        <p:txBody>
          <a:bodyPr/>
          <a:lstStyle/>
          <a:p>
            <a:endParaRPr lang="en-IN"/>
          </a:p>
        </p:txBody>
      </p:sp>
      <p:sp>
        <p:nvSpPr>
          <p:cNvPr id="23" name="Shape 19"/>
          <p:cNvSpPr/>
          <p:nvPr/>
        </p:nvSpPr>
        <p:spPr>
          <a:xfrm>
            <a:off x="11591151" y="4719161"/>
            <a:ext cx="470178" cy="470178"/>
          </a:xfrm>
          <a:prstGeom prst="roundRect">
            <a:avLst>
              <a:gd name="adj" fmla="val 194480"/>
            </a:avLst>
          </a:prstGeom>
          <a:solidFill>
            <a:srgbClr val="FFAD94"/>
          </a:solidFill>
          <a:ln/>
        </p:spPr>
        <p:txBody>
          <a:bodyPr/>
          <a:lstStyle/>
          <a:p>
            <a:endParaRPr lang="en-IN"/>
          </a:p>
        </p:txBody>
      </p:sp>
      <p:pic>
        <p:nvPicPr>
          <p:cNvPr id="2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32240" y="4860131"/>
            <a:ext cx="188000" cy="188000"/>
          </a:xfrm>
          <a:prstGeom prst="rect">
            <a:avLst/>
          </a:prstGeom>
        </p:spPr>
      </p:pic>
      <p:sp>
        <p:nvSpPr>
          <p:cNvPr id="25" name="Text 20"/>
          <p:cNvSpPr/>
          <p:nvPr/>
        </p:nvSpPr>
        <p:spPr>
          <a:xfrm>
            <a:off x="9828609" y="5346025"/>
            <a:ext cx="2243257" cy="244912"/>
          </a:xfrm>
          <a:prstGeom prst="rect">
            <a:avLst/>
          </a:prstGeom>
          <a:noFill/>
          <a:ln/>
        </p:spPr>
        <p:txBody>
          <a:bodyPr wrap="none" lIns="0" tIns="0" rIns="0" bIns="0" rtlCol="0" anchor="t"/>
          <a:lstStyle/>
          <a:p>
            <a:pPr marL="0" indent="0" algn="l">
              <a:lnSpc>
                <a:spcPts val="1900"/>
              </a:lnSpc>
              <a:buNone/>
            </a:pPr>
            <a:r>
              <a:rPr lang="en-US" sz="1500" b="1" dirty="0">
                <a:solidFill>
                  <a:srgbClr val="403C4E"/>
                </a:solidFill>
                <a:latin typeface="Merriweather Bold" pitchFamily="34" charset="0"/>
                <a:ea typeface="Merriweather Bold" pitchFamily="34" charset="-122"/>
                <a:cs typeface="Merriweather Bold" pitchFamily="34" charset="-120"/>
              </a:rPr>
              <a:t>Accurate Visual Results</a:t>
            </a:r>
            <a:endParaRPr lang="en-US" sz="1500" dirty="0"/>
          </a:p>
        </p:txBody>
      </p:sp>
      <p:sp>
        <p:nvSpPr>
          <p:cNvPr id="26" name="Text 21"/>
          <p:cNvSpPr/>
          <p:nvPr/>
        </p:nvSpPr>
        <p:spPr>
          <a:xfrm>
            <a:off x="9828609" y="5684877"/>
            <a:ext cx="3995380" cy="1002506"/>
          </a:xfrm>
          <a:prstGeom prst="rect">
            <a:avLst/>
          </a:prstGeom>
          <a:noFill/>
          <a:ln/>
        </p:spPr>
        <p:txBody>
          <a:bodyPr wrap="square" lIns="0" tIns="0" rIns="0" bIns="0" rtlCol="0" anchor="t"/>
          <a:lstStyle/>
          <a:p>
            <a:pPr>
              <a:lnSpc>
                <a:spcPts val="1950"/>
              </a:lnSpc>
            </a:pPr>
            <a:r>
              <a:rPr lang="en-US" sz="1400" dirty="0">
                <a:solidFill>
                  <a:srgbClr val="403C4E"/>
                </a:solidFill>
                <a:latin typeface="Open Sans" panose="020B0606030504020204" pitchFamily="34" charset="0"/>
                <a:ea typeface="Open Sans" panose="020B0606030504020204" pitchFamily="34" charset="0"/>
                <a:cs typeface="Open Sans" panose="020B0606030504020204" pitchFamily="34" charset="0"/>
              </a:rPr>
              <a:t>Qualitative visual results confirm that the model </a:t>
            </a:r>
            <a:r>
              <a:rPr lang="en-IN" sz="1400" dirty="0">
                <a:latin typeface="Open Sans" panose="020B0606030504020204" pitchFamily="34" charset="0"/>
                <a:ea typeface="Open Sans" panose="020B0606030504020204" pitchFamily="34" charset="0"/>
                <a:cs typeface="Open Sans" panose="020B0606030504020204" pitchFamily="34" charset="0"/>
              </a:rPr>
              <a:t>correctly outlines  </a:t>
            </a:r>
            <a:r>
              <a:rPr lang="en-US" sz="1400" b="1" dirty="0">
                <a:solidFill>
                  <a:srgbClr val="403C4E"/>
                </a:solidFill>
                <a:latin typeface="Open Sans" panose="020B0606030504020204" pitchFamily="34" charset="0"/>
                <a:ea typeface="Open Sans" panose="020B0606030504020204" pitchFamily="34" charset="0"/>
                <a:cs typeface="Open Sans" panose="020B0606030504020204" pitchFamily="34" charset="0"/>
              </a:rPr>
              <a:t>nuclei boundaries</a:t>
            </a:r>
            <a:r>
              <a:rPr lang="en-US" sz="1400" dirty="0">
                <a:solidFill>
                  <a:srgbClr val="403C4E"/>
                </a:solidFill>
                <a:latin typeface="Open Sans" panose="020B0606030504020204" pitchFamily="34" charset="0"/>
                <a:ea typeface="Open Sans" panose="020B0606030504020204" pitchFamily="34" charset="0"/>
                <a:cs typeface="Open Sans" panose="020B0606030504020204" pitchFamily="34" charset="0"/>
              </a:rPr>
              <a:t>, even in challenging cases with irregular shapes or clustered nuclei, showcasing robust generalization.</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Text 22"/>
          <p:cNvSpPr/>
          <p:nvPr/>
        </p:nvSpPr>
        <p:spPr>
          <a:xfrm>
            <a:off x="626864" y="7293888"/>
            <a:ext cx="13376672" cy="501253"/>
          </a:xfrm>
          <a:prstGeom prst="rect">
            <a:avLst/>
          </a:prstGeom>
          <a:noFill/>
          <a:ln/>
        </p:spPr>
        <p:txBody>
          <a:bodyPr wrap="square" lIns="0" tIns="0" rIns="0" bIns="0" rtlCol="0" anchor="t"/>
          <a:lstStyle/>
          <a:p>
            <a:pPr marL="0" indent="0" algn="l">
              <a:lnSpc>
                <a:spcPts val="1950"/>
              </a:lnSpc>
              <a:buNone/>
            </a:pPr>
            <a:r>
              <a:rPr lang="en-US" sz="1400" dirty="0">
                <a:solidFill>
                  <a:srgbClr val="403C4E"/>
                </a:solidFill>
                <a:latin typeface="Open Sans" pitchFamily="34" charset="0"/>
                <a:ea typeface="Open Sans" pitchFamily="34" charset="-122"/>
                <a:cs typeface="Open Sans" pitchFamily="34" charset="-120"/>
              </a:rPr>
              <a:t>This project successfully demonstrates an end-to-end pipeline for high-quality nuclei segmentation, leveraging advanced deep learning architectures and comprehensive evaluation techniques.</a:t>
            </a:r>
            <a:endParaRPr lang="en-US" sz="1400" dirty="0"/>
          </a:p>
        </p:txBody>
      </p:sp>
      <p:pic>
        <p:nvPicPr>
          <p:cNvPr id="30" name="Picture 29">
            <a:extLst>
              <a:ext uri="{FF2B5EF4-FFF2-40B4-BE49-F238E27FC236}">
                <a16:creationId xmlns:a16="http://schemas.microsoft.com/office/drawing/2014/main" id="{EFCA227E-6FFD-B8C9-F979-7C4FE87BCE1B}"/>
              </a:ext>
            </a:extLst>
          </p:cNvPr>
          <p:cNvPicPr>
            <a:picLocks noChangeAspect="1"/>
          </p:cNvPicPr>
          <p:nvPr/>
        </p:nvPicPr>
        <p:blipFill>
          <a:blip r:embed="rId9"/>
          <a:srcRect l="2050" r="4127"/>
          <a:stretch>
            <a:fillRect/>
          </a:stretch>
        </p:blipFill>
        <p:spPr>
          <a:xfrm>
            <a:off x="8779371" y="1937392"/>
            <a:ext cx="5623560" cy="2017026"/>
          </a:xfrm>
          <a:prstGeom prst="rect">
            <a:avLst/>
          </a:prstGeom>
          <a:ln w="12700">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36188"/>
            <a:ext cx="12537519" cy="620078"/>
          </a:xfrm>
          <a:prstGeom prst="rect">
            <a:avLst/>
          </a:prstGeom>
          <a:noFill/>
          <a:ln/>
        </p:spPr>
        <p:txBody>
          <a:bodyPr wrap="none" lIns="0" tIns="0" rIns="0" bIns="0" rtlCol="0" anchor="t"/>
          <a:lstStyle/>
          <a:p>
            <a:pPr marL="0" indent="0" algn="l">
              <a:lnSpc>
                <a:spcPts val="4850"/>
              </a:lnSpc>
              <a:buNone/>
            </a:pPr>
            <a:r>
              <a:rPr lang="en-US" sz="3900" b="1" dirty="0">
                <a:solidFill>
                  <a:srgbClr val="403C4E"/>
                </a:solidFill>
                <a:latin typeface="Merriweather Bold" pitchFamily="34" charset="0"/>
                <a:ea typeface="Merriweather Bold" pitchFamily="34" charset="-122"/>
                <a:cs typeface="Merriweather Bold" pitchFamily="34" charset="-120"/>
              </a:rPr>
              <a:t>Project Overview: End-to-End Nuclei Segmentation</a:t>
            </a:r>
            <a:endParaRPr lang="en-US" sz="3900" dirty="0"/>
          </a:p>
        </p:txBody>
      </p:sp>
      <p:sp>
        <p:nvSpPr>
          <p:cNvPr id="3" name="Text 1"/>
          <p:cNvSpPr/>
          <p:nvPr/>
        </p:nvSpPr>
        <p:spPr>
          <a:xfrm>
            <a:off x="793790" y="1876484"/>
            <a:ext cx="13042821" cy="1270159"/>
          </a:xfrm>
          <a:prstGeom prst="rect">
            <a:avLst/>
          </a:prstGeom>
          <a:noFill/>
          <a:ln/>
        </p:spPr>
        <p:txBody>
          <a:bodyPr wrap="square" lIns="0" tIns="0" rIns="0" bIns="0" rtlCol="0" anchor="t"/>
          <a:lstStyle/>
          <a:p>
            <a:pPr>
              <a:lnSpc>
                <a:spcPts val="2500"/>
              </a:lnSpc>
            </a:pPr>
            <a:r>
              <a:rPr lang="en-US" sz="1600" dirty="0">
                <a:latin typeface="Open Sans" panose="020B0606030504020204" pitchFamily="34" charset="0"/>
                <a:ea typeface="Open Sans" panose="020B0606030504020204" pitchFamily="34" charset="0"/>
                <a:cs typeface="Open Sans" panose="020B0606030504020204" pitchFamily="34" charset="0"/>
              </a:rPr>
              <a:t>This project focuses on separating and identifying cell nuclei in microscope images. This step is very important in biology and medical research. When we clearly detect and outline each nucleus, it becomes easier to do further analysis like counting cells, studying their shapes, and tracking how a disease is developing. The pipeline is built to be reliable and accurate, using modern deep-learning methods to get strong results.</a:t>
            </a:r>
            <a:endParaRPr lang="en-US" sz="155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Shape 2"/>
          <p:cNvSpPr/>
          <p:nvPr/>
        </p:nvSpPr>
        <p:spPr>
          <a:xfrm>
            <a:off x="793790" y="3446502"/>
            <a:ext cx="6422231" cy="1824276"/>
          </a:xfrm>
          <a:prstGeom prst="roundRect">
            <a:avLst>
              <a:gd name="adj" fmla="val 6015"/>
            </a:avLst>
          </a:prstGeom>
          <a:solidFill>
            <a:srgbClr val="FFFFFF"/>
          </a:solidFill>
          <a:ln w="22860">
            <a:solidFill>
              <a:srgbClr val="E5BEB2"/>
            </a:solidFill>
            <a:prstDash val="solid"/>
          </a:ln>
        </p:spPr>
        <p:txBody>
          <a:bodyPr/>
          <a:lstStyle/>
          <a:p>
            <a:endParaRPr lang="en-IN"/>
          </a:p>
        </p:txBody>
      </p:sp>
      <p:sp>
        <p:nvSpPr>
          <p:cNvPr id="5" name="Shape 3"/>
          <p:cNvSpPr/>
          <p:nvPr/>
        </p:nvSpPr>
        <p:spPr>
          <a:xfrm>
            <a:off x="770930" y="3446502"/>
            <a:ext cx="91440" cy="1824276"/>
          </a:xfrm>
          <a:prstGeom prst="roundRect">
            <a:avLst>
              <a:gd name="adj" fmla="val 91163"/>
            </a:avLst>
          </a:prstGeom>
          <a:solidFill>
            <a:srgbClr val="FFAD94"/>
          </a:solidFill>
          <a:ln/>
        </p:spPr>
        <p:txBody>
          <a:bodyPr/>
          <a:lstStyle/>
          <a:p>
            <a:endParaRPr lang="en-IN"/>
          </a:p>
        </p:txBody>
      </p:sp>
      <p:sp>
        <p:nvSpPr>
          <p:cNvPr id="6" name="Text 4"/>
          <p:cNvSpPr/>
          <p:nvPr/>
        </p:nvSpPr>
        <p:spPr>
          <a:xfrm>
            <a:off x="1083588" y="3667720"/>
            <a:ext cx="277177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Advanced Architecture</a:t>
            </a:r>
            <a:endParaRPr lang="en-US" sz="1950" dirty="0"/>
          </a:p>
        </p:txBody>
      </p:sp>
      <p:sp>
        <p:nvSpPr>
          <p:cNvPr id="7" name="Text 5"/>
          <p:cNvSpPr/>
          <p:nvPr/>
        </p:nvSpPr>
        <p:spPr>
          <a:xfrm>
            <a:off x="1083588" y="4096941"/>
            <a:ext cx="5911215" cy="952619"/>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itchFamily="34" charset="0"/>
                <a:ea typeface="Open Sans" pitchFamily="34" charset="-122"/>
                <a:cs typeface="Open Sans" pitchFamily="34" charset="-120"/>
              </a:rPr>
              <a:t>Utilizes a </a:t>
            </a:r>
            <a:r>
              <a:rPr lang="en-US" sz="1550" b="1" dirty="0">
                <a:solidFill>
                  <a:srgbClr val="403C4E"/>
                </a:solidFill>
                <a:latin typeface="Open Sans" pitchFamily="34" charset="0"/>
                <a:ea typeface="Open Sans" pitchFamily="34" charset="-122"/>
                <a:cs typeface="Open Sans" pitchFamily="34" charset="-120"/>
              </a:rPr>
              <a:t>UNet architecture</a:t>
            </a:r>
            <a:r>
              <a:rPr lang="en-US" sz="1550" dirty="0">
                <a:solidFill>
                  <a:srgbClr val="403C4E"/>
                </a:solidFill>
                <a:latin typeface="Open Sans" pitchFamily="34" charset="0"/>
                <a:ea typeface="Open Sans" pitchFamily="34" charset="-122"/>
                <a:cs typeface="Open Sans" pitchFamily="34" charset="-120"/>
              </a:rPr>
              <a:t> renowned for its effectiveness in biomedical image segmentation, enhanced by an </a:t>
            </a:r>
            <a:r>
              <a:rPr lang="en-US" sz="1550" b="1" dirty="0">
                <a:solidFill>
                  <a:srgbClr val="403C4E"/>
                </a:solidFill>
                <a:latin typeface="Open Sans" pitchFamily="34" charset="0"/>
                <a:ea typeface="Open Sans" pitchFamily="34" charset="-122"/>
                <a:cs typeface="Open Sans" pitchFamily="34" charset="-120"/>
              </a:rPr>
              <a:t>EfficientNet-B3 encoder</a:t>
            </a:r>
            <a:r>
              <a:rPr lang="en-US" sz="1550" dirty="0">
                <a:solidFill>
                  <a:srgbClr val="403C4E"/>
                </a:solidFill>
                <a:latin typeface="Open Sans" pitchFamily="34" charset="0"/>
                <a:ea typeface="Open Sans" pitchFamily="34" charset="-122"/>
                <a:cs typeface="Open Sans" pitchFamily="34" charset="-120"/>
              </a:rPr>
              <a:t> for superior feature extraction.</a:t>
            </a:r>
            <a:endParaRPr lang="en-US" sz="1550" dirty="0"/>
          </a:p>
        </p:txBody>
      </p:sp>
      <p:sp>
        <p:nvSpPr>
          <p:cNvPr id="8" name="Shape 6"/>
          <p:cNvSpPr/>
          <p:nvPr/>
        </p:nvSpPr>
        <p:spPr>
          <a:xfrm>
            <a:off x="7414379" y="3446502"/>
            <a:ext cx="6422231" cy="1824276"/>
          </a:xfrm>
          <a:prstGeom prst="roundRect">
            <a:avLst>
              <a:gd name="adj" fmla="val 6015"/>
            </a:avLst>
          </a:prstGeom>
          <a:solidFill>
            <a:srgbClr val="FFFFFF"/>
          </a:solidFill>
          <a:ln w="22860">
            <a:solidFill>
              <a:srgbClr val="E5BEB2"/>
            </a:solidFill>
            <a:prstDash val="solid"/>
          </a:ln>
        </p:spPr>
        <p:txBody>
          <a:bodyPr/>
          <a:lstStyle/>
          <a:p>
            <a:endParaRPr lang="en-IN"/>
          </a:p>
        </p:txBody>
      </p:sp>
      <p:sp>
        <p:nvSpPr>
          <p:cNvPr id="9" name="Shape 7"/>
          <p:cNvSpPr/>
          <p:nvPr/>
        </p:nvSpPr>
        <p:spPr>
          <a:xfrm>
            <a:off x="7391519" y="3446502"/>
            <a:ext cx="91440" cy="1824276"/>
          </a:xfrm>
          <a:prstGeom prst="roundRect">
            <a:avLst>
              <a:gd name="adj" fmla="val 91163"/>
            </a:avLst>
          </a:prstGeom>
          <a:solidFill>
            <a:srgbClr val="FFAD94"/>
          </a:solidFill>
          <a:ln/>
        </p:spPr>
        <p:txBody>
          <a:bodyPr/>
          <a:lstStyle/>
          <a:p>
            <a:endParaRPr lang="en-IN"/>
          </a:p>
        </p:txBody>
      </p:sp>
      <p:sp>
        <p:nvSpPr>
          <p:cNvPr id="10" name="Text 8"/>
          <p:cNvSpPr/>
          <p:nvPr/>
        </p:nvSpPr>
        <p:spPr>
          <a:xfrm>
            <a:off x="7704177" y="366772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RLE Mask Handling</a:t>
            </a:r>
            <a:endParaRPr lang="en-US" sz="1950" dirty="0"/>
          </a:p>
        </p:txBody>
      </p:sp>
      <p:sp>
        <p:nvSpPr>
          <p:cNvPr id="11" name="Text 9"/>
          <p:cNvSpPr/>
          <p:nvPr/>
        </p:nvSpPr>
        <p:spPr>
          <a:xfrm>
            <a:off x="7704177" y="4096941"/>
            <a:ext cx="5911215" cy="952619"/>
          </a:xfrm>
          <a:prstGeom prst="rect">
            <a:avLst/>
          </a:prstGeom>
          <a:noFill/>
          <a:ln/>
        </p:spPr>
        <p:txBody>
          <a:bodyPr wrap="square" lIns="0" tIns="0" rIns="0" bIns="0" rtlCol="0" anchor="t"/>
          <a:lstStyle/>
          <a:p>
            <a:pPr>
              <a:lnSpc>
                <a:spcPts val="2500"/>
              </a:lnSpc>
            </a:pPr>
            <a:r>
              <a:rPr lang="en-US" sz="1550" dirty="0">
                <a:latin typeface="Open Sans" panose="020B0606030504020204" pitchFamily="34" charset="0"/>
                <a:ea typeface="Open Sans" panose="020B0606030504020204" pitchFamily="34" charset="0"/>
                <a:cs typeface="Open Sans" panose="020B0606030504020204" pitchFamily="34" charset="0"/>
              </a:rPr>
              <a:t>The training data uses </a:t>
            </a:r>
            <a:r>
              <a:rPr lang="en-US" sz="1550" b="1" dirty="0">
                <a:latin typeface="Open Sans" panose="020B0606030504020204" pitchFamily="34" charset="0"/>
                <a:ea typeface="Open Sans" panose="020B0606030504020204" pitchFamily="34" charset="0"/>
                <a:cs typeface="Open Sans" panose="020B0606030504020204" pitchFamily="34" charset="0"/>
              </a:rPr>
              <a:t>RLE</a:t>
            </a:r>
            <a:r>
              <a:rPr lang="en-US" sz="1550" dirty="0">
                <a:latin typeface="Open Sans" panose="020B0606030504020204" pitchFamily="34" charset="0"/>
                <a:ea typeface="Open Sans" panose="020B0606030504020204" pitchFamily="34" charset="0"/>
                <a:cs typeface="Open Sans" panose="020B0606030504020204" pitchFamily="34" charset="0"/>
              </a:rPr>
              <a:t>, which is a short way to store mask information. Instead of saving every pixel, RLE saves the mask as </a:t>
            </a:r>
            <a:r>
              <a:rPr lang="en-US" sz="1550" b="1" dirty="0">
                <a:latin typeface="Open Sans" panose="020B0606030504020204" pitchFamily="34" charset="0"/>
                <a:ea typeface="Open Sans" panose="020B0606030504020204" pitchFamily="34" charset="0"/>
                <a:cs typeface="Open Sans" panose="020B0606030504020204" pitchFamily="34" charset="0"/>
              </a:rPr>
              <a:t>start positions and lengths</a:t>
            </a:r>
            <a:r>
              <a:rPr lang="en-US" sz="1550" dirty="0">
                <a:latin typeface="Open Sans" panose="020B0606030504020204" pitchFamily="34" charset="0"/>
                <a:ea typeface="Open Sans" panose="020B0606030504020204" pitchFamily="34" charset="0"/>
                <a:cs typeface="Open Sans" panose="020B0606030504020204" pitchFamily="34" charset="0"/>
              </a:rPr>
              <a:t>.</a:t>
            </a:r>
          </a:p>
        </p:txBody>
      </p:sp>
      <p:sp>
        <p:nvSpPr>
          <p:cNvPr id="12" name="Shape 10"/>
          <p:cNvSpPr/>
          <p:nvPr/>
        </p:nvSpPr>
        <p:spPr>
          <a:xfrm>
            <a:off x="793790" y="5469136"/>
            <a:ext cx="6422231" cy="1824276"/>
          </a:xfrm>
          <a:prstGeom prst="roundRect">
            <a:avLst>
              <a:gd name="adj" fmla="val 6015"/>
            </a:avLst>
          </a:prstGeom>
          <a:solidFill>
            <a:srgbClr val="FFFFFF"/>
          </a:solidFill>
          <a:ln w="22860">
            <a:solidFill>
              <a:srgbClr val="E5BEB2"/>
            </a:solidFill>
            <a:prstDash val="solid"/>
          </a:ln>
        </p:spPr>
        <p:txBody>
          <a:bodyPr/>
          <a:lstStyle/>
          <a:p>
            <a:endParaRPr lang="en-IN"/>
          </a:p>
        </p:txBody>
      </p:sp>
      <p:sp>
        <p:nvSpPr>
          <p:cNvPr id="13" name="Shape 11"/>
          <p:cNvSpPr/>
          <p:nvPr/>
        </p:nvSpPr>
        <p:spPr>
          <a:xfrm>
            <a:off x="770930" y="5469136"/>
            <a:ext cx="91440" cy="1824276"/>
          </a:xfrm>
          <a:prstGeom prst="roundRect">
            <a:avLst>
              <a:gd name="adj" fmla="val 91163"/>
            </a:avLst>
          </a:prstGeom>
          <a:solidFill>
            <a:srgbClr val="FFAD94"/>
          </a:solidFill>
          <a:ln/>
        </p:spPr>
        <p:txBody>
          <a:bodyPr/>
          <a:lstStyle/>
          <a:p>
            <a:endParaRPr lang="en-IN"/>
          </a:p>
        </p:txBody>
      </p:sp>
      <p:sp>
        <p:nvSpPr>
          <p:cNvPr id="14" name="Text 12"/>
          <p:cNvSpPr/>
          <p:nvPr/>
        </p:nvSpPr>
        <p:spPr>
          <a:xfrm>
            <a:off x="1083588" y="5611058"/>
            <a:ext cx="3275171"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Comprehensive Evaluation</a:t>
            </a:r>
            <a:endParaRPr lang="en-US" sz="1950" dirty="0"/>
          </a:p>
        </p:txBody>
      </p:sp>
      <p:sp>
        <p:nvSpPr>
          <p:cNvPr id="15" name="Text 13"/>
          <p:cNvSpPr/>
          <p:nvPr/>
        </p:nvSpPr>
        <p:spPr>
          <a:xfrm>
            <a:off x="1083587" y="6000512"/>
            <a:ext cx="5911215" cy="952619"/>
          </a:xfrm>
          <a:prstGeom prst="rect">
            <a:avLst/>
          </a:prstGeom>
          <a:noFill/>
          <a:ln/>
        </p:spPr>
        <p:txBody>
          <a:bodyPr wrap="square" lIns="0" tIns="0" rIns="0" bIns="0" rtlCol="0" anchor="t"/>
          <a:lstStyle/>
          <a:p>
            <a:pPr>
              <a:lnSpc>
                <a:spcPts val="2500"/>
              </a:lnSpc>
            </a:pPr>
            <a:r>
              <a:rPr lang="en-US" sz="1600" dirty="0">
                <a:latin typeface="Open Sans" panose="020B0606030504020204" pitchFamily="34" charset="0"/>
                <a:ea typeface="Open Sans" panose="020B0606030504020204" pitchFamily="34" charset="0"/>
                <a:cs typeface="Open Sans" panose="020B0606030504020204" pitchFamily="34" charset="0"/>
              </a:rPr>
              <a:t>We carefully check the model’s performance using </a:t>
            </a:r>
            <a:r>
              <a:rPr lang="en-US" sz="1600" dirty="0">
                <a:solidFill>
                  <a:srgbClr val="403C4E"/>
                </a:solidFill>
                <a:latin typeface="Open Sans" panose="020B0606030504020204" pitchFamily="34" charset="0"/>
                <a:ea typeface="Open Sans" panose="020B0606030504020204" pitchFamily="34" charset="0"/>
                <a:cs typeface="Open Sans" panose="020B0606030504020204" pitchFamily="34" charset="0"/>
              </a:rPr>
              <a:t>standard metrics </a:t>
            </a:r>
            <a:r>
              <a:rPr lang="en-US" sz="1600" dirty="0">
                <a:latin typeface="Open Sans" panose="020B0606030504020204" pitchFamily="34" charset="0"/>
                <a:ea typeface="Open Sans" panose="020B0606030504020204" pitchFamily="34" charset="0"/>
                <a:cs typeface="Open Sans" panose="020B0606030504020204" pitchFamily="34" charset="0"/>
              </a:rPr>
              <a:t>like</a:t>
            </a:r>
            <a:r>
              <a:rPr lang="en-US" sz="1600" b="1" dirty="0">
                <a:latin typeface="Open Sans" panose="020B0606030504020204" pitchFamily="34" charset="0"/>
                <a:ea typeface="Open Sans" panose="020B0606030504020204" pitchFamily="34" charset="0"/>
                <a:cs typeface="Open Sans" panose="020B0606030504020204" pitchFamily="34" charset="0"/>
              </a:rPr>
              <a:t> Loss, Dice Score, and Intersection over Union (</a:t>
            </a:r>
            <a:r>
              <a:rPr lang="en-US" sz="1600" b="1" dirty="0" err="1">
                <a:latin typeface="Open Sans" panose="020B0606030504020204" pitchFamily="34" charset="0"/>
                <a:ea typeface="Open Sans" panose="020B0606030504020204" pitchFamily="34" charset="0"/>
                <a:cs typeface="Open Sans" panose="020B0606030504020204" pitchFamily="34" charset="0"/>
              </a:rPr>
              <a:t>IoU</a:t>
            </a:r>
            <a:r>
              <a:rPr lang="en-US" sz="1600" b="1" dirty="0">
                <a:latin typeface="Open Sans" panose="020B0606030504020204" pitchFamily="34" charset="0"/>
                <a:ea typeface="Open Sans" panose="020B0606030504020204" pitchFamily="34" charset="0"/>
                <a:cs typeface="Open Sans" panose="020B0606030504020204" pitchFamily="34" charset="0"/>
              </a:rPr>
              <a:t>)</a:t>
            </a:r>
            <a:r>
              <a:rPr lang="en-US" sz="1600" dirty="0">
                <a:latin typeface="Open Sans" panose="020B0606030504020204" pitchFamily="34" charset="0"/>
                <a:ea typeface="Open Sans" panose="020B0606030504020204" pitchFamily="34" charset="0"/>
                <a:cs typeface="Open Sans" panose="020B0606030504020204" pitchFamily="34" charset="0"/>
              </a:rPr>
              <a:t>. We also look at the predicted masks visually to understand how well the model is working.</a:t>
            </a:r>
            <a:endParaRPr lang="en-US" sz="155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Shape 14"/>
          <p:cNvSpPr/>
          <p:nvPr/>
        </p:nvSpPr>
        <p:spPr>
          <a:xfrm>
            <a:off x="7414379" y="5469136"/>
            <a:ext cx="6422231" cy="1824276"/>
          </a:xfrm>
          <a:prstGeom prst="roundRect">
            <a:avLst>
              <a:gd name="adj" fmla="val 6015"/>
            </a:avLst>
          </a:prstGeom>
          <a:solidFill>
            <a:srgbClr val="FFFFFF"/>
          </a:solidFill>
          <a:ln w="22860">
            <a:solidFill>
              <a:srgbClr val="E5BEB2"/>
            </a:solidFill>
            <a:prstDash val="solid"/>
          </a:ln>
        </p:spPr>
        <p:txBody>
          <a:bodyPr/>
          <a:lstStyle/>
          <a:p>
            <a:endParaRPr lang="en-IN"/>
          </a:p>
        </p:txBody>
      </p:sp>
      <p:sp>
        <p:nvSpPr>
          <p:cNvPr id="17" name="Shape 15"/>
          <p:cNvSpPr/>
          <p:nvPr/>
        </p:nvSpPr>
        <p:spPr>
          <a:xfrm>
            <a:off x="7391519" y="5469136"/>
            <a:ext cx="91440" cy="1824276"/>
          </a:xfrm>
          <a:prstGeom prst="roundRect">
            <a:avLst>
              <a:gd name="adj" fmla="val 91163"/>
            </a:avLst>
          </a:prstGeom>
          <a:solidFill>
            <a:srgbClr val="FFAD94"/>
          </a:solidFill>
          <a:ln/>
        </p:spPr>
        <p:txBody>
          <a:bodyPr/>
          <a:lstStyle/>
          <a:p>
            <a:endParaRPr lang="en-IN"/>
          </a:p>
        </p:txBody>
      </p:sp>
      <p:sp>
        <p:nvSpPr>
          <p:cNvPr id="18" name="Text 16"/>
          <p:cNvSpPr/>
          <p:nvPr/>
        </p:nvSpPr>
        <p:spPr>
          <a:xfrm>
            <a:off x="7704177" y="569035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03C4E"/>
                </a:solidFill>
                <a:latin typeface="Merriweather Bold" pitchFamily="34" charset="0"/>
                <a:ea typeface="Merriweather Bold" pitchFamily="34" charset="-122"/>
                <a:cs typeface="Merriweather Bold" pitchFamily="34" charset="-120"/>
              </a:rPr>
              <a:t>Broad Applicability</a:t>
            </a:r>
            <a:endParaRPr lang="en-US" sz="1950" dirty="0"/>
          </a:p>
        </p:txBody>
      </p:sp>
      <p:sp>
        <p:nvSpPr>
          <p:cNvPr id="19" name="Text 17"/>
          <p:cNvSpPr/>
          <p:nvPr/>
        </p:nvSpPr>
        <p:spPr>
          <a:xfrm>
            <a:off x="7704177" y="6119574"/>
            <a:ext cx="5911215" cy="952619"/>
          </a:xfrm>
          <a:prstGeom prst="rect">
            <a:avLst/>
          </a:prstGeom>
          <a:noFill/>
          <a:ln/>
        </p:spPr>
        <p:txBody>
          <a:bodyPr wrap="square" lIns="0" tIns="0" rIns="0" bIns="0" rtlCol="0" anchor="t"/>
          <a:lstStyle/>
          <a:p>
            <a:pPr>
              <a:lnSpc>
                <a:spcPts val="2500"/>
              </a:lnSpc>
            </a:pPr>
            <a:r>
              <a:rPr lang="en-US" sz="1600" dirty="0">
                <a:latin typeface="Open Sans" panose="020B0606030504020204" pitchFamily="34" charset="0"/>
                <a:ea typeface="Open Sans" panose="020B0606030504020204" pitchFamily="34" charset="0"/>
                <a:cs typeface="Open Sans" panose="020B0606030504020204" pitchFamily="34" charset="0"/>
              </a:rPr>
              <a:t>It creates clear segmentation masks for the Test dataset, showing that the model can work well on different sets of images.</a:t>
            </a:r>
            <a:endParaRPr lang="en-US" sz="15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9727" y="595670"/>
            <a:ext cx="9284018" cy="523280"/>
          </a:xfrm>
          <a:prstGeom prst="rect">
            <a:avLst/>
          </a:prstGeom>
          <a:noFill/>
          <a:ln/>
        </p:spPr>
        <p:txBody>
          <a:bodyPr wrap="none" lIns="0" tIns="0" rIns="0" bIns="0" rtlCol="0" anchor="t"/>
          <a:lstStyle/>
          <a:p>
            <a:pPr marL="0" indent="0" algn="l">
              <a:lnSpc>
                <a:spcPts val="4100"/>
              </a:lnSpc>
              <a:buNone/>
            </a:pPr>
            <a:r>
              <a:rPr lang="en-US" sz="3250" b="1" dirty="0">
                <a:solidFill>
                  <a:srgbClr val="403C4E"/>
                </a:solidFill>
                <a:latin typeface="Merriweather Bold" pitchFamily="34" charset="0"/>
                <a:ea typeface="Merriweather Bold" pitchFamily="34" charset="-122"/>
                <a:cs typeface="Merriweather Bold" pitchFamily="34" charset="-120"/>
              </a:rPr>
              <a:t>Dataset Structure</a:t>
            </a:r>
            <a:endParaRPr lang="en-US" sz="3250" dirty="0"/>
          </a:p>
        </p:txBody>
      </p:sp>
      <p:sp>
        <p:nvSpPr>
          <p:cNvPr id="3" name="Text 1"/>
          <p:cNvSpPr/>
          <p:nvPr/>
        </p:nvSpPr>
        <p:spPr>
          <a:xfrm>
            <a:off x="669727" y="1453753"/>
            <a:ext cx="13290947" cy="535543"/>
          </a:xfrm>
          <a:prstGeom prst="rect">
            <a:avLst/>
          </a:prstGeom>
          <a:noFill/>
          <a:ln/>
        </p:spPr>
        <p:txBody>
          <a:bodyPr wrap="square" lIns="0" tIns="0" rIns="0" bIns="0" rtlCol="0" anchor="t"/>
          <a:lstStyle/>
          <a:p>
            <a:pPr marL="0" indent="0" algn="l">
              <a:lnSpc>
                <a:spcPts val="2100"/>
              </a:lnSpc>
              <a:buNone/>
            </a:pPr>
            <a:r>
              <a:rPr lang="en-US" sz="1600" dirty="0">
                <a:solidFill>
                  <a:srgbClr val="403C4E"/>
                </a:solidFill>
                <a:latin typeface="Open Sans" pitchFamily="34" charset="0"/>
                <a:ea typeface="Open Sans" pitchFamily="34" charset="-122"/>
                <a:cs typeface="Open Sans" pitchFamily="34" charset="-120"/>
              </a:rPr>
              <a:t>The project processes microscopy images organized into clear directories for training and evaluation. </a:t>
            </a:r>
            <a:endParaRPr lang="en-US" sz="1600" dirty="0"/>
          </a:p>
        </p:txBody>
      </p:sp>
      <p:sp>
        <p:nvSpPr>
          <p:cNvPr id="4" name="Text 2"/>
          <p:cNvSpPr/>
          <p:nvPr/>
        </p:nvSpPr>
        <p:spPr>
          <a:xfrm>
            <a:off x="669727" y="2345055"/>
            <a:ext cx="2511385" cy="313849"/>
          </a:xfrm>
          <a:prstGeom prst="rect">
            <a:avLst/>
          </a:prstGeom>
          <a:noFill/>
          <a:ln/>
        </p:spPr>
        <p:txBody>
          <a:bodyPr wrap="none" lIns="0" tIns="0" rIns="0" bIns="0" rtlCol="0" anchor="t"/>
          <a:lstStyle/>
          <a:p>
            <a:pPr marL="0" indent="0" algn="l">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Directory Structure</a:t>
            </a:r>
            <a:endParaRPr lang="en-US" sz="1950" dirty="0"/>
          </a:p>
        </p:txBody>
      </p:sp>
      <p:sp>
        <p:nvSpPr>
          <p:cNvPr id="23" name="TextBox 22">
            <a:extLst>
              <a:ext uri="{FF2B5EF4-FFF2-40B4-BE49-F238E27FC236}">
                <a16:creationId xmlns:a16="http://schemas.microsoft.com/office/drawing/2014/main" id="{3EA1A0D8-BEEF-13D6-BA06-91BC0C57A57A}"/>
              </a:ext>
            </a:extLst>
          </p:cNvPr>
          <p:cNvSpPr txBox="1"/>
          <p:nvPr/>
        </p:nvSpPr>
        <p:spPr>
          <a:xfrm>
            <a:off x="590550" y="2881343"/>
            <a:ext cx="7315200" cy="4524315"/>
          </a:xfrm>
          <a:prstGeom prst="rect">
            <a:avLst/>
          </a:prstGeom>
          <a:noFill/>
        </p:spPr>
        <p:txBody>
          <a:bodyPr wrap="square">
            <a:spAutoFit/>
          </a:bodyPr>
          <a:lstStyle/>
          <a:p>
            <a:r>
              <a:rPr lang="en-IN" dirty="0"/>
              <a:t>project/</a:t>
            </a:r>
          </a:p>
          <a:p>
            <a:r>
              <a:rPr lang="en-IN" dirty="0"/>
              <a:t>│── Train.csv</a:t>
            </a:r>
          </a:p>
          <a:p>
            <a:r>
              <a:rPr lang="en-IN" dirty="0"/>
              <a:t>│── test_solution.csv</a:t>
            </a:r>
          </a:p>
          <a:p>
            <a:r>
              <a:rPr lang="en-IN" dirty="0"/>
              <a:t>│── submission.csv</a:t>
            </a:r>
          </a:p>
          <a:p>
            <a:r>
              <a:rPr lang="en-IN" dirty="0"/>
              <a:t>│── submission_test2.csv</a:t>
            </a:r>
          </a:p>
          <a:p>
            <a:r>
              <a:rPr lang="en-IN" dirty="0"/>
              <a:t>│── </a:t>
            </a:r>
            <a:r>
              <a:rPr lang="en-IN" dirty="0" err="1"/>
              <a:t>unet_effnet_nuclei.pth</a:t>
            </a:r>
            <a:endParaRPr lang="en-IN" dirty="0"/>
          </a:p>
          <a:p>
            <a:r>
              <a:rPr lang="en-IN" dirty="0"/>
              <a:t>│</a:t>
            </a:r>
          </a:p>
          <a:p>
            <a:r>
              <a:rPr lang="en-IN" dirty="0"/>
              <a:t>│── data/</a:t>
            </a:r>
          </a:p>
          <a:p>
            <a:r>
              <a:rPr lang="en-IN" dirty="0"/>
              <a:t>│    ├── Train/&lt;</a:t>
            </a:r>
            <a:r>
              <a:rPr lang="en-IN" dirty="0" err="1"/>
              <a:t>ImageId</a:t>
            </a:r>
            <a:r>
              <a:rPr lang="en-IN" dirty="0"/>
              <a:t>&gt;/images/*.</a:t>
            </a:r>
            <a:r>
              <a:rPr lang="en-IN" dirty="0" err="1"/>
              <a:t>png</a:t>
            </a:r>
            <a:endParaRPr lang="en-IN" dirty="0"/>
          </a:p>
          <a:p>
            <a:r>
              <a:rPr lang="en-IN" dirty="0"/>
              <a:t>│    ├── Test/&lt;</a:t>
            </a:r>
            <a:r>
              <a:rPr lang="en-IN" dirty="0" err="1"/>
              <a:t>ImageId</a:t>
            </a:r>
            <a:r>
              <a:rPr lang="en-IN" dirty="0"/>
              <a:t>&gt;/images/*.</a:t>
            </a:r>
            <a:r>
              <a:rPr lang="en-IN" dirty="0" err="1"/>
              <a:t>png</a:t>
            </a:r>
            <a:endParaRPr lang="en-IN" dirty="0"/>
          </a:p>
          <a:p>
            <a:r>
              <a:rPr lang="en-IN" dirty="0"/>
              <a:t>│     └── Test2/&lt;</a:t>
            </a:r>
            <a:r>
              <a:rPr lang="en-IN" dirty="0" err="1"/>
              <a:t>ImageId</a:t>
            </a:r>
            <a:r>
              <a:rPr lang="en-IN" dirty="0"/>
              <a:t>&gt;/images/*.</a:t>
            </a:r>
            <a:r>
              <a:rPr lang="en-IN" dirty="0" err="1"/>
              <a:t>png</a:t>
            </a:r>
            <a:endParaRPr lang="en-IN" dirty="0"/>
          </a:p>
          <a:p>
            <a:r>
              <a:rPr lang="en-IN" dirty="0"/>
              <a:t>│</a:t>
            </a:r>
          </a:p>
          <a:p>
            <a:r>
              <a:rPr lang="en-IN" dirty="0"/>
              <a:t>│── </a:t>
            </a:r>
            <a:r>
              <a:rPr lang="en-IN" dirty="0" err="1"/>
              <a:t>training_visuals</a:t>
            </a:r>
            <a:r>
              <a:rPr lang="en-IN" dirty="0"/>
              <a:t>/ (epoch visual outputs)</a:t>
            </a:r>
          </a:p>
          <a:p>
            <a:r>
              <a:rPr lang="en-IN" dirty="0"/>
              <a:t>│── </a:t>
            </a:r>
            <a:r>
              <a:rPr lang="en-IN" dirty="0" err="1"/>
              <a:t>training_plots</a:t>
            </a:r>
            <a:r>
              <a:rPr lang="en-IN" dirty="0"/>
              <a:t>/   (loss &amp; dice plots)</a:t>
            </a:r>
          </a:p>
          <a:p>
            <a:r>
              <a:rPr lang="en-IN" dirty="0"/>
              <a:t>│</a:t>
            </a:r>
          </a:p>
          <a:p>
            <a:r>
              <a:rPr lang="en-IN" dirty="0"/>
              <a:t>└── </a:t>
            </a:r>
            <a:r>
              <a:rPr lang="en-IN" dirty="0" err="1"/>
              <a:t>main.ipynb</a:t>
            </a:r>
            <a:endParaRPr lang="en-IN" dirty="0"/>
          </a:p>
        </p:txBody>
      </p:sp>
      <p:sp>
        <p:nvSpPr>
          <p:cNvPr id="25" name="TextBox 24">
            <a:extLst>
              <a:ext uri="{FF2B5EF4-FFF2-40B4-BE49-F238E27FC236}">
                <a16:creationId xmlns:a16="http://schemas.microsoft.com/office/drawing/2014/main" id="{A1662542-5835-393B-85F0-A1F6FE400BFA}"/>
              </a:ext>
            </a:extLst>
          </p:cNvPr>
          <p:cNvSpPr txBox="1"/>
          <p:nvPr/>
        </p:nvSpPr>
        <p:spPr>
          <a:xfrm>
            <a:off x="4933950" y="2324099"/>
            <a:ext cx="7315200" cy="2462213"/>
          </a:xfrm>
          <a:prstGeom prst="rect">
            <a:avLst/>
          </a:prstGeom>
          <a:noFill/>
        </p:spPr>
        <p:txBody>
          <a:bodyPr wrap="square">
            <a:spAutoFit/>
          </a:bodyPr>
          <a:lstStyle/>
          <a:p>
            <a:pPr>
              <a:buNone/>
            </a:pPr>
            <a:r>
              <a:rPr lang="en-IN" sz="1400" b="1" dirty="0">
                <a:latin typeface="Open Sans" panose="020B0606030504020204" pitchFamily="34" charset="0"/>
                <a:ea typeface="Open Sans" panose="020B0606030504020204" pitchFamily="34" charset="0"/>
                <a:cs typeface="Open Sans" panose="020B0606030504020204" pitchFamily="34" charset="0"/>
              </a:rPr>
              <a:t>Train.csv</a:t>
            </a:r>
            <a:r>
              <a:rPr lang="en-IN" sz="1400" dirty="0">
                <a:latin typeface="Open Sans" panose="020B0606030504020204" pitchFamily="34" charset="0"/>
                <a:ea typeface="Open Sans" panose="020B0606030504020204" pitchFamily="34" charset="0"/>
                <a:cs typeface="Open Sans" panose="020B0606030504020204" pitchFamily="34" charset="0"/>
              </a:rPr>
              <a:t> – Training masks in RLE format.</a:t>
            </a:r>
            <a:br>
              <a:rPr lang="en-IN" sz="1400" dirty="0">
                <a:latin typeface="Open Sans" panose="020B0606030504020204" pitchFamily="34" charset="0"/>
                <a:ea typeface="Open Sans" panose="020B0606030504020204" pitchFamily="34" charset="0"/>
                <a:cs typeface="Open Sans" panose="020B0606030504020204" pitchFamily="34" charset="0"/>
              </a:rPr>
            </a:br>
            <a:r>
              <a:rPr lang="en-IN" sz="1400" b="1" dirty="0">
                <a:latin typeface="Open Sans" panose="020B0606030504020204" pitchFamily="34" charset="0"/>
                <a:ea typeface="Open Sans" panose="020B0606030504020204" pitchFamily="34" charset="0"/>
                <a:cs typeface="Open Sans" panose="020B0606030504020204" pitchFamily="34" charset="0"/>
              </a:rPr>
              <a:t>test_solution.csv</a:t>
            </a:r>
            <a:r>
              <a:rPr lang="en-IN" sz="1400" dirty="0">
                <a:latin typeface="Open Sans" panose="020B0606030504020204" pitchFamily="34" charset="0"/>
                <a:ea typeface="Open Sans" panose="020B0606030504020204" pitchFamily="34" charset="0"/>
                <a:cs typeface="Open Sans" panose="020B0606030504020204" pitchFamily="34" charset="0"/>
              </a:rPr>
              <a:t> – Ground truth for test evaluation.</a:t>
            </a:r>
            <a:br>
              <a:rPr lang="en-IN" sz="1400" dirty="0">
                <a:latin typeface="Open Sans" panose="020B0606030504020204" pitchFamily="34" charset="0"/>
                <a:ea typeface="Open Sans" panose="020B0606030504020204" pitchFamily="34" charset="0"/>
                <a:cs typeface="Open Sans" panose="020B0606030504020204" pitchFamily="34" charset="0"/>
              </a:rPr>
            </a:br>
            <a:r>
              <a:rPr lang="en-IN" sz="1400" b="1" dirty="0">
                <a:latin typeface="Open Sans" panose="020B0606030504020204" pitchFamily="34" charset="0"/>
                <a:ea typeface="Open Sans" panose="020B0606030504020204" pitchFamily="34" charset="0"/>
                <a:cs typeface="Open Sans" panose="020B0606030504020204" pitchFamily="34" charset="0"/>
              </a:rPr>
              <a:t>submission.csv</a:t>
            </a:r>
            <a:r>
              <a:rPr lang="en-IN" sz="1400" dirty="0">
                <a:latin typeface="Open Sans" panose="020B0606030504020204" pitchFamily="34" charset="0"/>
                <a:ea typeface="Open Sans" panose="020B0606030504020204" pitchFamily="34" charset="0"/>
                <a:cs typeface="Open Sans" panose="020B0606030504020204" pitchFamily="34" charset="0"/>
              </a:rPr>
              <a:t> – Model predictions for Test set.</a:t>
            </a:r>
            <a:br>
              <a:rPr lang="en-IN" sz="1400" dirty="0">
                <a:latin typeface="Open Sans" panose="020B0606030504020204" pitchFamily="34" charset="0"/>
                <a:ea typeface="Open Sans" panose="020B0606030504020204" pitchFamily="34" charset="0"/>
                <a:cs typeface="Open Sans" panose="020B0606030504020204" pitchFamily="34" charset="0"/>
              </a:rPr>
            </a:br>
            <a:r>
              <a:rPr lang="en-IN" sz="1400" b="1" dirty="0">
                <a:latin typeface="Open Sans" panose="020B0606030504020204" pitchFamily="34" charset="0"/>
                <a:ea typeface="Open Sans" panose="020B0606030504020204" pitchFamily="34" charset="0"/>
                <a:cs typeface="Open Sans" panose="020B0606030504020204" pitchFamily="34" charset="0"/>
              </a:rPr>
              <a:t>submission_test2.csv</a:t>
            </a:r>
            <a:r>
              <a:rPr lang="en-IN" sz="1400" dirty="0">
                <a:latin typeface="Open Sans" panose="020B0606030504020204" pitchFamily="34" charset="0"/>
                <a:ea typeface="Open Sans" panose="020B0606030504020204" pitchFamily="34" charset="0"/>
                <a:cs typeface="Open Sans" panose="020B0606030504020204" pitchFamily="34" charset="0"/>
              </a:rPr>
              <a:t> – Model predictions for Test2 set.</a:t>
            </a:r>
            <a:br>
              <a:rPr lang="en-IN" sz="1400" dirty="0">
                <a:latin typeface="Open Sans" panose="020B0606030504020204" pitchFamily="34" charset="0"/>
                <a:ea typeface="Open Sans" panose="020B0606030504020204" pitchFamily="34" charset="0"/>
                <a:cs typeface="Open Sans" panose="020B0606030504020204" pitchFamily="34" charset="0"/>
              </a:rPr>
            </a:br>
            <a:r>
              <a:rPr lang="en-IN" sz="1400" b="1" dirty="0" err="1">
                <a:latin typeface="Open Sans" panose="020B0606030504020204" pitchFamily="34" charset="0"/>
                <a:ea typeface="Open Sans" panose="020B0606030504020204" pitchFamily="34" charset="0"/>
                <a:cs typeface="Open Sans" panose="020B0606030504020204" pitchFamily="34" charset="0"/>
              </a:rPr>
              <a:t>unet_effnet_nuclei.pth</a:t>
            </a:r>
            <a:r>
              <a:rPr lang="en-IN" sz="1400" dirty="0">
                <a:latin typeface="Open Sans" panose="020B0606030504020204" pitchFamily="34" charset="0"/>
                <a:ea typeface="Open Sans" panose="020B0606030504020204" pitchFamily="34" charset="0"/>
                <a:cs typeface="Open Sans" panose="020B0606030504020204" pitchFamily="34" charset="0"/>
              </a:rPr>
              <a:t> – Saved trained model weights.</a:t>
            </a:r>
          </a:p>
          <a:p>
            <a:pPr>
              <a:buNone/>
            </a:pPr>
            <a:r>
              <a:rPr lang="en-IN" sz="1400" b="1" dirty="0">
                <a:latin typeface="Open Sans" panose="020B0606030504020204" pitchFamily="34" charset="0"/>
                <a:ea typeface="Open Sans" panose="020B0606030504020204" pitchFamily="34" charset="0"/>
                <a:cs typeface="Open Sans" panose="020B0606030504020204" pitchFamily="34" charset="0"/>
              </a:rPr>
              <a:t>data/Train/</a:t>
            </a:r>
            <a:r>
              <a:rPr lang="en-IN" sz="1400" dirty="0">
                <a:latin typeface="Open Sans" panose="020B0606030504020204" pitchFamily="34" charset="0"/>
                <a:ea typeface="Open Sans" panose="020B0606030504020204" pitchFamily="34" charset="0"/>
                <a:cs typeface="Open Sans" panose="020B0606030504020204" pitchFamily="34" charset="0"/>
              </a:rPr>
              <a:t> – Training images by </a:t>
            </a:r>
            <a:r>
              <a:rPr lang="en-IN" sz="1400" dirty="0" err="1">
                <a:latin typeface="Open Sans" panose="020B0606030504020204" pitchFamily="34" charset="0"/>
                <a:ea typeface="Open Sans" panose="020B0606030504020204" pitchFamily="34" charset="0"/>
                <a:cs typeface="Open Sans" panose="020B0606030504020204" pitchFamily="34" charset="0"/>
              </a:rPr>
              <a:t>ImageId</a:t>
            </a:r>
            <a:r>
              <a:rPr lang="en-IN" sz="1400" dirty="0">
                <a:latin typeface="Open Sans" panose="020B0606030504020204" pitchFamily="34" charset="0"/>
                <a:ea typeface="Open Sans" panose="020B0606030504020204" pitchFamily="34" charset="0"/>
                <a:cs typeface="Open Sans" panose="020B0606030504020204" pitchFamily="34" charset="0"/>
              </a:rPr>
              <a:t>.</a:t>
            </a:r>
            <a:br>
              <a:rPr lang="en-IN" sz="1400" dirty="0">
                <a:latin typeface="Open Sans" panose="020B0606030504020204" pitchFamily="34" charset="0"/>
                <a:ea typeface="Open Sans" panose="020B0606030504020204" pitchFamily="34" charset="0"/>
                <a:cs typeface="Open Sans" panose="020B0606030504020204" pitchFamily="34" charset="0"/>
              </a:rPr>
            </a:br>
            <a:r>
              <a:rPr lang="en-IN" sz="1400" b="1" dirty="0">
                <a:latin typeface="Open Sans" panose="020B0606030504020204" pitchFamily="34" charset="0"/>
                <a:ea typeface="Open Sans" panose="020B0606030504020204" pitchFamily="34" charset="0"/>
                <a:cs typeface="Open Sans" panose="020B0606030504020204" pitchFamily="34" charset="0"/>
              </a:rPr>
              <a:t>data/Test/</a:t>
            </a:r>
            <a:r>
              <a:rPr lang="en-IN" sz="1400" dirty="0">
                <a:latin typeface="Open Sans" panose="020B0606030504020204" pitchFamily="34" charset="0"/>
                <a:ea typeface="Open Sans" panose="020B0606030504020204" pitchFamily="34" charset="0"/>
                <a:cs typeface="Open Sans" panose="020B0606030504020204" pitchFamily="34" charset="0"/>
              </a:rPr>
              <a:t> – Test images for prediction.</a:t>
            </a:r>
            <a:br>
              <a:rPr lang="en-IN" sz="1400" dirty="0">
                <a:latin typeface="Open Sans" panose="020B0606030504020204" pitchFamily="34" charset="0"/>
                <a:ea typeface="Open Sans" panose="020B0606030504020204" pitchFamily="34" charset="0"/>
                <a:cs typeface="Open Sans" panose="020B0606030504020204" pitchFamily="34" charset="0"/>
              </a:rPr>
            </a:br>
            <a:r>
              <a:rPr lang="en-IN" sz="1400" b="1" dirty="0">
                <a:latin typeface="Open Sans" panose="020B0606030504020204" pitchFamily="34" charset="0"/>
                <a:ea typeface="Open Sans" panose="020B0606030504020204" pitchFamily="34" charset="0"/>
                <a:cs typeface="Open Sans" panose="020B0606030504020204" pitchFamily="34" charset="0"/>
              </a:rPr>
              <a:t>data/Test2/</a:t>
            </a:r>
            <a:r>
              <a:rPr lang="en-IN" sz="1400" dirty="0">
                <a:latin typeface="Open Sans" panose="020B0606030504020204" pitchFamily="34" charset="0"/>
                <a:ea typeface="Open Sans" panose="020B0606030504020204" pitchFamily="34" charset="0"/>
                <a:cs typeface="Open Sans" panose="020B0606030504020204" pitchFamily="34" charset="0"/>
              </a:rPr>
              <a:t> – Second test set for prediction.</a:t>
            </a:r>
          </a:p>
          <a:p>
            <a:pPr>
              <a:buNone/>
            </a:pPr>
            <a:r>
              <a:rPr lang="en-IN" sz="1400" b="1" dirty="0" err="1">
                <a:latin typeface="Open Sans" panose="020B0606030504020204" pitchFamily="34" charset="0"/>
                <a:ea typeface="Open Sans" panose="020B0606030504020204" pitchFamily="34" charset="0"/>
                <a:cs typeface="Open Sans" panose="020B0606030504020204" pitchFamily="34" charset="0"/>
              </a:rPr>
              <a:t>training_visuals</a:t>
            </a:r>
            <a:r>
              <a:rPr lang="en-IN" sz="1400" b="1" dirty="0">
                <a:latin typeface="Open Sans" panose="020B0606030504020204" pitchFamily="34" charset="0"/>
                <a:ea typeface="Open Sans" panose="020B0606030504020204" pitchFamily="34" charset="0"/>
                <a:cs typeface="Open Sans" panose="020B0606030504020204" pitchFamily="34" charset="0"/>
              </a:rPr>
              <a:t>/</a:t>
            </a:r>
            <a:r>
              <a:rPr lang="en-IN" sz="1400" dirty="0">
                <a:latin typeface="Open Sans" panose="020B0606030504020204" pitchFamily="34" charset="0"/>
                <a:ea typeface="Open Sans" panose="020B0606030504020204" pitchFamily="34" charset="0"/>
                <a:cs typeface="Open Sans" panose="020B0606030504020204" pitchFamily="34" charset="0"/>
              </a:rPr>
              <a:t> – Saved input/GT/prediction grids.</a:t>
            </a:r>
            <a:br>
              <a:rPr lang="en-IN" sz="1400" dirty="0">
                <a:latin typeface="Open Sans" panose="020B0606030504020204" pitchFamily="34" charset="0"/>
                <a:ea typeface="Open Sans" panose="020B0606030504020204" pitchFamily="34" charset="0"/>
                <a:cs typeface="Open Sans" panose="020B0606030504020204" pitchFamily="34" charset="0"/>
              </a:rPr>
            </a:br>
            <a:r>
              <a:rPr lang="en-IN" sz="1400" b="1" dirty="0" err="1">
                <a:latin typeface="Open Sans" panose="020B0606030504020204" pitchFamily="34" charset="0"/>
                <a:ea typeface="Open Sans" panose="020B0606030504020204" pitchFamily="34" charset="0"/>
                <a:cs typeface="Open Sans" panose="020B0606030504020204" pitchFamily="34" charset="0"/>
              </a:rPr>
              <a:t>training_plots</a:t>
            </a:r>
            <a:r>
              <a:rPr lang="en-IN" sz="1400" b="1" dirty="0">
                <a:latin typeface="Open Sans" panose="020B0606030504020204" pitchFamily="34" charset="0"/>
                <a:ea typeface="Open Sans" panose="020B0606030504020204" pitchFamily="34" charset="0"/>
                <a:cs typeface="Open Sans" panose="020B0606030504020204" pitchFamily="34" charset="0"/>
              </a:rPr>
              <a:t>/</a:t>
            </a:r>
            <a:r>
              <a:rPr lang="en-IN" sz="1400" dirty="0">
                <a:latin typeface="Open Sans" panose="020B0606030504020204" pitchFamily="34" charset="0"/>
                <a:ea typeface="Open Sans" panose="020B0606030504020204" pitchFamily="34" charset="0"/>
                <a:cs typeface="Open Sans" panose="020B0606030504020204" pitchFamily="34" charset="0"/>
              </a:rPr>
              <a:t> – Loss and Dice metric graphs.</a:t>
            </a:r>
          </a:p>
          <a:p>
            <a:pPr>
              <a:buNone/>
            </a:pPr>
            <a:r>
              <a:rPr lang="en-IN" sz="1400" b="1" dirty="0">
                <a:latin typeface="Open Sans" panose="020B0606030504020204" pitchFamily="34" charset="0"/>
                <a:ea typeface="Open Sans" panose="020B0606030504020204" pitchFamily="34" charset="0"/>
                <a:cs typeface="Open Sans" panose="020B0606030504020204" pitchFamily="34" charset="0"/>
              </a:rPr>
              <a:t>main.py</a:t>
            </a:r>
            <a:r>
              <a:rPr lang="en-IN" sz="1400" dirty="0">
                <a:latin typeface="Open Sans" panose="020B0606030504020204" pitchFamily="34" charset="0"/>
                <a:ea typeface="Open Sans" panose="020B0606030504020204" pitchFamily="34" charset="0"/>
                <a:cs typeface="Open Sans" panose="020B0606030504020204" pitchFamily="34" charset="0"/>
              </a:rPr>
              <a:t> – Full training and inference code.</a:t>
            </a:r>
          </a:p>
        </p:txBody>
      </p:sp>
      <p:pic>
        <p:nvPicPr>
          <p:cNvPr id="27" name="Picture 26" descr="A collage of images of different colors&#10;&#10;AI-generated content may be incorrect.">
            <a:extLst>
              <a:ext uri="{FF2B5EF4-FFF2-40B4-BE49-F238E27FC236}">
                <a16:creationId xmlns:a16="http://schemas.microsoft.com/office/drawing/2014/main" id="{6DC822CE-BE9B-9C5C-6FE8-E1022D1B6561}"/>
              </a:ext>
            </a:extLst>
          </p:cNvPr>
          <p:cNvPicPr>
            <a:picLocks noChangeAspect="1"/>
          </p:cNvPicPr>
          <p:nvPr/>
        </p:nvPicPr>
        <p:blipFill>
          <a:blip r:embed="rId3"/>
          <a:srcRect t="25347" b="50000"/>
          <a:stretch>
            <a:fillRect/>
          </a:stretch>
        </p:blipFill>
        <p:spPr>
          <a:xfrm>
            <a:off x="5038724" y="5008750"/>
            <a:ext cx="8921949" cy="293267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CBC10-CF01-207A-5734-A5AB1E1B72E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BAD77E7-2694-B44A-6AFC-10CC89EFB16F}"/>
              </a:ext>
            </a:extLst>
          </p:cNvPr>
          <p:cNvSpPr/>
          <p:nvPr/>
        </p:nvSpPr>
        <p:spPr>
          <a:xfrm>
            <a:off x="669727" y="595670"/>
            <a:ext cx="9284018" cy="523280"/>
          </a:xfrm>
          <a:prstGeom prst="rect">
            <a:avLst/>
          </a:prstGeom>
          <a:noFill/>
          <a:ln/>
        </p:spPr>
        <p:txBody>
          <a:bodyPr wrap="none" lIns="0" tIns="0" rIns="0" bIns="0" rtlCol="0" anchor="t"/>
          <a:lstStyle/>
          <a:p>
            <a:pPr marL="0" indent="0" algn="l">
              <a:lnSpc>
                <a:spcPts val="4100"/>
              </a:lnSpc>
              <a:buNone/>
            </a:pPr>
            <a:r>
              <a:rPr lang="en-US" sz="3250" b="1" dirty="0">
                <a:solidFill>
                  <a:srgbClr val="403C4E"/>
                </a:solidFill>
                <a:latin typeface="Merriweather Bold" pitchFamily="34" charset="0"/>
                <a:ea typeface="Merriweather Bold" pitchFamily="34" charset="-122"/>
                <a:cs typeface="Merriweather Bold" pitchFamily="34" charset="-120"/>
              </a:rPr>
              <a:t>Preprocessing Essentials</a:t>
            </a:r>
            <a:endParaRPr lang="en-US" sz="3250" dirty="0"/>
          </a:p>
        </p:txBody>
      </p:sp>
      <p:sp>
        <p:nvSpPr>
          <p:cNvPr id="3" name="Text 1">
            <a:extLst>
              <a:ext uri="{FF2B5EF4-FFF2-40B4-BE49-F238E27FC236}">
                <a16:creationId xmlns:a16="http://schemas.microsoft.com/office/drawing/2014/main" id="{07EA2E9C-6B51-A6E4-DBE3-AA3A16D7D7CE}"/>
              </a:ext>
            </a:extLst>
          </p:cNvPr>
          <p:cNvSpPr/>
          <p:nvPr/>
        </p:nvSpPr>
        <p:spPr>
          <a:xfrm>
            <a:off x="669727" y="1453753"/>
            <a:ext cx="13290947" cy="535543"/>
          </a:xfrm>
          <a:prstGeom prst="rect">
            <a:avLst/>
          </a:prstGeom>
          <a:noFill/>
          <a:ln/>
        </p:spPr>
        <p:txBody>
          <a:bodyPr wrap="square" lIns="0" tIns="0" rIns="0" bIns="0" rtlCol="0" anchor="t"/>
          <a:lstStyle/>
          <a:p>
            <a:pPr marL="0" indent="0" algn="l">
              <a:lnSpc>
                <a:spcPts val="2100"/>
              </a:lnSpc>
              <a:buNone/>
            </a:pPr>
            <a:r>
              <a:rPr lang="en-US" sz="1600" dirty="0">
                <a:solidFill>
                  <a:srgbClr val="403C4E"/>
                </a:solidFill>
                <a:latin typeface="Open Sans" pitchFamily="34" charset="0"/>
                <a:ea typeface="Open Sans" pitchFamily="34" charset="-122"/>
                <a:cs typeface="Open Sans" pitchFamily="34" charset="-120"/>
              </a:rPr>
              <a:t>A robust preprocessing pipeline ensures that images are uniformly prepared for optimal model performance.</a:t>
            </a:r>
            <a:endParaRPr lang="en-US" sz="1600" dirty="0"/>
          </a:p>
        </p:txBody>
      </p:sp>
      <p:sp>
        <p:nvSpPr>
          <p:cNvPr id="10" name="Text 8">
            <a:extLst>
              <a:ext uri="{FF2B5EF4-FFF2-40B4-BE49-F238E27FC236}">
                <a16:creationId xmlns:a16="http://schemas.microsoft.com/office/drawing/2014/main" id="{C47BEFDE-4B5D-ADA3-56E9-C7B1155957C6}"/>
              </a:ext>
            </a:extLst>
          </p:cNvPr>
          <p:cNvSpPr/>
          <p:nvPr/>
        </p:nvSpPr>
        <p:spPr>
          <a:xfrm>
            <a:off x="662107" y="2185808"/>
            <a:ext cx="3023235" cy="313849"/>
          </a:xfrm>
          <a:prstGeom prst="rect">
            <a:avLst/>
          </a:prstGeom>
          <a:noFill/>
          <a:ln/>
        </p:spPr>
        <p:txBody>
          <a:bodyPr wrap="none" lIns="0" tIns="0" rIns="0" bIns="0" rtlCol="0" anchor="t"/>
          <a:lstStyle/>
          <a:p>
            <a:pPr marL="0" indent="0" algn="l">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Key Preprocessing Steps</a:t>
            </a:r>
            <a:endParaRPr lang="en-US" sz="1950" dirty="0"/>
          </a:p>
        </p:txBody>
      </p:sp>
      <p:sp>
        <p:nvSpPr>
          <p:cNvPr id="11" name="Text 9">
            <a:extLst>
              <a:ext uri="{FF2B5EF4-FFF2-40B4-BE49-F238E27FC236}">
                <a16:creationId xmlns:a16="http://schemas.microsoft.com/office/drawing/2014/main" id="{3AC315F0-F332-4F2C-94C9-C8EC57B407D9}"/>
              </a:ext>
            </a:extLst>
          </p:cNvPr>
          <p:cNvSpPr/>
          <p:nvPr/>
        </p:nvSpPr>
        <p:spPr>
          <a:xfrm>
            <a:off x="662107" y="2667059"/>
            <a:ext cx="6441281" cy="53554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403C4E"/>
                </a:solidFill>
                <a:latin typeface="Open Sans" pitchFamily="34" charset="0"/>
                <a:ea typeface="Open Sans" pitchFamily="34" charset="-122"/>
                <a:cs typeface="Open Sans" pitchFamily="34" charset="-120"/>
              </a:rPr>
              <a:t>Resize</a:t>
            </a:r>
            <a:r>
              <a:rPr lang="en-US" sz="1300" dirty="0">
                <a:solidFill>
                  <a:srgbClr val="403C4E"/>
                </a:solidFill>
                <a:latin typeface="Open Sans" pitchFamily="34" charset="0"/>
                <a:ea typeface="Open Sans" pitchFamily="34" charset="-122"/>
                <a:cs typeface="Open Sans" pitchFamily="34" charset="-120"/>
              </a:rPr>
              <a:t>: All input images are uniformly resized to </a:t>
            </a:r>
            <a:r>
              <a:rPr lang="en-US" sz="1300" b="1" dirty="0">
                <a:solidFill>
                  <a:srgbClr val="403C4E"/>
                </a:solidFill>
                <a:latin typeface="Open Sans" pitchFamily="34" charset="0"/>
                <a:ea typeface="Open Sans" pitchFamily="34" charset="-122"/>
                <a:cs typeface="Open Sans" pitchFamily="34" charset="-120"/>
              </a:rPr>
              <a:t>256x256 pixels</a:t>
            </a:r>
            <a:r>
              <a:rPr lang="en-US" sz="1300" dirty="0">
                <a:solidFill>
                  <a:srgbClr val="403C4E"/>
                </a:solidFill>
                <a:latin typeface="Open Sans" pitchFamily="34" charset="0"/>
                <a:ea typeface="Open Sans" pitchFamily="34" charset="-122"/>
                <a:cs typeface="Open Sans" pitchFamily="34" charset="-120"/>
              </a:rPr>
              <a:t> to standardize input dimensions for the neural network.</a:t>
            </a:r>
            <a:endParaRPr lang="en-US" sz="1300" dirty="0"/>
          </a:p>
        </p:txBody>
      </p:sp>
      <p:sp>
        <p:nvSpPr>
          <p:cNvPr id="12" name="Text 10">
            <a:extLst>
              <a:ext uri="{FF2B5EF4-FFF2-40B4-BE49-F238E27FC236}">
                <a16:creationId xmlns:a16="http://schemas.microsoft.com/office/drawing/2014/main" id="{34923594-8834-C244-4B89-846D4C395C2E}"/>
              </a:ext>
            </a:extLst>
          </p:cNvPr>
          <p:cNvSpPr/>
          <p:nvPr/>
        </p:nvSpPr>
        <p:spPr>
          <a:xfrm>
            <a:off x="662107" y="3261181"/>
            <a:ext cx="6441281" cy="53554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403C4E"/>
                </a:solidFill>
                <a:latin typeface="Open Sans" pitchFamily="34" charset="0"/>
                <a:ea typeface="Open Sans" pitchFamily="34" charset="-122"/>
                <a:cs typeface="Open Sans" pitchFamily="34" charset="-120"/>
              </a:rPr>
              <a:t>Normalization</a:t>
            </a:r>
            <a:r>
              <a:rPr lang="en-US" sz="1300" dirty="0">
                <a:solidFill>
                  <a:srgbClr val="403C4E"/>
                </a:solidFill>
                <a:latin typeface="Open Sans" pitchFamily="34" charset="0"/>
                <a:ea typeface="Open Sans" pitchFamily="34" charset="-122"/>
                <a:cs typeface="Open Sans" pitchFamily="34" charset="-120"/>
              </a:rPr>
              <a:t>: Images are normalized using </a:t>
            </a:r>
            <a:r>
              <a:rPr lang="en-US" sz="1300" b="1" dirty="0">
                <a:solidFill>
                  <a:srgbClr val="403C4E"/>
                </a:solidFill>
                <a:latin typeface="Open Sans" pitchFamily="34" charset="0"/>
                <a:ea typeface="Open Sans" pitchFamily="34" charset="-122"/>
                <a:cs typeface="Open Sans" pitchFamily="34" charset="-120"/>
              </a:rPr>
              <a:t>ImageNet mean and standard deviation</a:t>
            </a:r>
            <a:r>
              <a:rPr lang="en-US" sz="1300" dirty="0">
                <a:solidFill>
                  <a:srgbClr val="403C4E"/>
                </a:solidFill>
                <a:latin typeface="Open Sans" pitchFamily="34" charset="0"/>
                <a:ea typeface="Open Sans" pitchFamily="34" charset="-122"/>
                <a:cs typeface="Open Sans" pitchFamily="34" charset="-120"/>
              </a:rPr>
              <a:t>, aligning pixel value distributions with pre-trained models.</a:t>
            </a:r>
            <a:endParaRPr lang="en-US" sz="1300" dirty="0"/>
          </a:p>
        </p:txBody>
      </p:sp>
      <p:sp>
        <p:nvSpPr>
          <p:cNvPr id="13" name="Text 11">
            <a:extLst>
              <a:ext uri="{FF2B5EF4-FFF2-40B4-BE49-F238E27FC236}">
                <a16:creationId xmlns:a16="http://schemas.microsoft.com/office/drawing/2014/main" id="{99664D25-0BCE-8E51-5E01-DA9EAA2BB88D}"/>
              </a:ext>
            </a:extLst>
          </p:cNvPr>
          <p:cNvSpPr/>
          <p:nvPr/>
        </p:nvSpPr>
        <p:spPr>
          <a:xfrm>
            <a:off x="662107" y="3855303"/>
            <a:ext cx="6441281" cy="803315"/>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403C4E"/>
                </a:solidFill>
                <a:latin typeface="Open Sans" pitchFamily="34" charset="0"/>
                <a:ea typeface="Open Sans" pitchFamily="34" charset="-122"/>
                <a:cs typeface="Open Sans" pitchFamily="34" charset="-120"/>
              </a:rPr>
              <a:t>Augmentations</a:t>
            </a:r>
            <a:r>
              <a:rPr lang="en-US" sz="1300" dirty="0">
                <a:solidFill>
                  <a:srgbClr val="403C4E"/>
                </a:solidFill>
                <a:latin typeface="Open Sans" pitchFamily="34" charset="0"/>
                <a:ea typeface="Open Sans" pitchFamily="34" charset="-122"/>
                <a:cs typeface="Open Sans" pitchFamily="34" charset="-120"/>
              </a:rPr>
              <a:t>: A comprehensive suite of augmentations from the </a:t>
            </a:r>
            <a:r>
              <a:rPr lang="en-US" sz="1300" b="1" dirty="0">
                <a:solidFill>
                  <a:srgbClr val="403C4E"/>
                </a:solidFill>
                <a:latin typeface="Open Sans" pitchFamily="34" charset="0"/>
                <a:ea typeface="Open Sans" pitchFamily="34" charset="-122"/>
                <a:cs typeface="Open Sans" pitchFamily="34" charset="-120"/>
              </a:rPr>
              <a:t>Albumentations library</a:t>
            </a:r>
            <a:r>
              <a:rPr lang="en-US" sz="1300" dirty="0">
                <a:solidFill>
                  <a:srgbClr val="403C4E"/>
                </a:solidFill>
                <a:latin typeface="Open Sans" pitchFamily="34" charset="0"/>
                <a:ea typeface="Open Sans" pitchFamily="34" charset="-122"/>
                <a:cs typeface="Open Sans" pitchFamily="34" charset="-120"/>
              </a:rPr>
              <a:t> is applied to enhance model generalization and prevent overfitting.</a:t>
            </a:r>
            <a:endParaRPr lang="en-US" sz="1300" dirty="0"/>
          </a:p>
        </p:txBody>
      </p:sp>
      <p:sp>
        <p:nvSpPr>
          <p:cNvPr id="15" name="Text 12">
            <a:extLst>
              <a:ext uri="{FF2B5EF4-FFF2-40B4-BE49-F238E27FC236}">
                <a16:creationId xmlns:a16="http://schemas.microsoft.com/office/drawing/2014/main" id="{6755A2D7-49CE-DE77-B000-77FCAA1B9932}"/>
              </a:ext>
            </a:extLst>
          </p:cNvPr>
          <p:cNvSpPr/>
          <p:nvPr/>
        </p:nvSpPr>
        <p:spPr>
          <a:xfrm>
            <a:off x="7519393" y="2324099"/>
            <a:ext cx="3640693" cy="261580"/>
          </a:xfrm>
          <a:prstGeom prst="rect">
            <a:avLst/>
          </a:prstGeom>
          <a:noFill/>
          <a:ln/>
        </p:spPr>
        <p:txBody>
          <a:bodyPr wrap="none" lIns="0" tIns="0" rIns="0" bIns="0" rtlCol="0" anchor="t"/>
          <a:lstStyle/>
          <a:p>
            <a:pPr marL="0" indent="0" algn="l">
              <a:lnSpc>
                <a:spcPts val="2050"/>
              </a:lnSpc>
              <a:buNone/>
            </a:pPr>
            <a:r>
              <a:rPr lang="en-US" sz="1600" b="1" dirty="0">
                <a:solidFill>
                  <a:srgbClr val="403C4E"/>
                </a:solidFill>
                <a:latin typeface="Merriweather Bold" pitchFamily="34" charset="0"/>
                <a:ea typeface="Merriweather Bold" pitchFamily="34" charset="-122"/>
                <a:cs typeface="Merriweather Bold" pitchFamily="34" charset="-120"/>
              </a:rPr>
              <a:t>Albumentations Pipeline Summary</a:t>
            </a:r>
            <a:endParaRPr lang="en-US" sz="1600" dirty="0"/>
          </a:p>
        </p:txBody>
      </p:sp>
      <p:sp>
        <p:nvSpPr>
          <p:cNvPr id="16" name="Text 13">
            <a:extLst>
              <a:ext uri="{FF2B5EF4-FFF2-40B4-BE49-F238E27FC236}">
                <a16:creationId xmlns:a16="http://schemas.microsoft.com/office/drawing/2014/main" id="{14FC2327-29D6-E8B0-E57E-78CFA0BE2E48}"/>
              </a:ext>
            </a:extLst>
          </p:cNvPr>
          <p:cNvSpPr/>
          <p:nvPr/>
        </p:nvSpPr>
        <p:spPr>
          <a:xfrm>
            <a:off x="7519393" y="2753082"/>
            <a:ext cx="6441281" cy="267772"/>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403C4E"/>
                </a:solidFill>
                <a:latin typeface="Open Sans" pitchFamily="34" charset="0"/>
                <a:ea typeface="Open Sans" pitchFamily="34" charset="-122"/>
                <a:cs typeface="Open Sans" pitchFamily="34" charset="-120"/>
              </a:rPr>
              <a:t>Flips</a:t>
            </a:r>
            <a:r>
              <a:rPr lang="en-US" sz="1300" dirty="0">
                <a:solidFill>
                  <a:srgbClr val="403C4E"/>
                </a:solidFill>
                <a:latin typeface="Open Sans" pitchFamily="34" charset="0"/>
                <a:ea typeface="Open Sans" pitchFamily="34" charset="-122"/>
                <a:cs typeface="Open Sans" pitchFamily="34" charset="-120"/>
              </a:rPr>
              <a:t>: Horizontal and vertical flips introduce spatial variations.</a:t>
            </a:r>
            <a:endParaRPr lang="en-US" sz="1300" dirty="0"/>
          </a:p>
        </p:txBody>
      </p:sp>
      <p:sp>
        <p:nvSpPr>
          <p:cNvPr id="17" name="Text 14">
            <a:extLst>
              <a:ext uri="{FF2B5EF4-FFF2-40B4-BE49-F238E27FC236}">
                <a16:creationId xmlns:a16="http://schemas.microsoft.com/office/drawing/2014/main" id="{B61416A2-9FE9-731E-55CC-EE182AFF2BF0}"/>
              </a:ext>
            </a:extLst>
          </p:cNvPr>
          <p:cNvSpPr/>
          <p:nvPr/>
        </p:nvSpPr>
        <p:spPr>
          <a:xfrm>
            <a:off x="7519393" y="3079432"/>
            <a:ext cx="6441281" cy="535543"/>
          </a:xfrm>
          <a:prstGeom prst="rect">
            <a:avLst/>
          </a:prstGeom>
          <a:noFill/>
          <a:ln/>
        </p:spPr>
        <p:txBody>
          <a:bodyPr wrap="square" lIns="0" tIns="0" rIns="0" bIns="0" rtlCol="0" anchor="t"/>
          <a:lstStyle/>
          <a:p>
            <a:pPr marL="342900" indent="-342900" algn="l">
              <a:lnSpc>
                <a:spcPts val="2100"/>
              </a:lnSpc>
              <a:buSzPct val="100000"/>
              <a:buChar char="•"/>
            </a:pPr>
            <a:r>
              <a:rPr lang="en-US" sz="1300" b="1" dirty="0">
                <a:solidFill>
                  <a:srgbClr val="403C4E"/>
                </a:solidFill>
                <a:latin typeface="Open Sans" pitchFamily="34" charset="0"/>
                <a:ea typeface="Open Sans" pitchFamily="34" charset="-122"/>
                <a:cs typeface="Open Sans" pitchFamily="34" charset="-120"/>
              </a:rPr>
              <a:t>Rotation</a:t>
            </a:r>
            <a:r>
              <a:rPr lang="en-US" sz="1300" dirty="0">
                <a:solidFill>
                  <a:srgbClr val="403C4E"/>
                </a:solidFill>
                <a:latin typeface="Open Sans" pitchFamily="34" charset="0"/>
                <a:ea typeface="Open Sans" pitchFamily="34" charset="-122"/>
                <a:cs typeface="Open Sans" pitchFamily="34" charset="-120"/>
              </a:rPr>
              <a:t>: Random rotations enhance robustness to object orientation changes.</a:t>
            </a:r>
            <a:endParaRPr lang="en-US" sz="1300" dirty="0"/>
          </a:p>
        </p:txBody>
      </p:sp>
      <p:sp>
        <p:nvSpPr>
          <p:cNvPr id="18" name="Text 15">
            <a:extLst>
              <a:ext uri="{FF2B5EF4-FFF2-40B4-BE49-F238E27FC236}">
                <a16:creationId xmlns:a16="http://schemas.microsoft.com/office/drawing/2014/main" id="{9EEB21B5-0B46-D515-0713-8AF5AE36C6D2}"/>
              </a:ext>
            </a:extLst>
          </p:cNvPr>
          <p:cNvSpPr/>
          <p:nvPr/>
        </p:nvSpPr>
        <p:spPr>
          <a:xfrm>
            <a:off x="7519393" y="3673554"/>
            <a:ext cx="6441281" cy="267772"/>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403C4E"/>
                </a:solidFill>
                <a:latin typeface="Open Sans" pitchFamily="34" charset="0"/>
                <a:ea typeface="Open Sans" pitchFamily="34" charset="-122"/>
                <a:cs typeface="Open Sans" pitchFamily="34" charset="-120"/>
              </a:rPr>
              <a:t>Brightness/Contrast</a:t>
            </a:r>
            <a:r>
              <a:rPr lang="en-US" sz="1300" dirty="0">
                <a:solidFill>
                  <a:srgbClr val="403C4E"/>
                </a:solidFill>
                <a:latin typeface="Open Sans" pitchFamily="34" charset="0"/>
                <a:ea typeface="Open Sans" pitchFamily="34" charset="-122"/>
                <a:cs typeface="Open Sans" pitchFamily="34" charset="-120"/>
              </a:rPr>
              <a:t>: Adjustments simulate varying lighting conditions.</a:t>
            </a:r>
            <a:endParaRPr lang="en-US" sz="1300" dirty="0"/>
          </a:p>
        </p:txBody>
      </p:sp>
      <p:sp>
        <p:nvSpPr>
          <p:cNvPr id="19" name="Text 16">
            <a:extLst>
              <a:ext uri="{FF2B5EF4-FFF2-40B4-BE49-F238E27FC236}">
                <a16:creationId xmlns:a16="http://schemas.microsoft.com/office/drawing/2014/main" id="{89A8A195-8302-B9F3-27D2-A5B1CB07DE8B}"/>
              </a:ext>
            </a:extLst>
          </p:cNvPr>
          <p:cNvSpPr/>
          <p:nvPr/>
        </p:nvSpPr>
        <p:spPr>
          <a:xfrm>
            <a:off x="7519393" y="3999904"/>
            <a:ext cx="6441281" cy="267772"/>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403C4E"/>
                </a:solidFill>
                <a:latin typeface="Open Sans" pitchFamily="34" charset="0"/>
                <a:ea typeface="Open Sans" pitchFamily="34" charset="-122"/>
                <a:cs typeface="Open Sans" pitchFamily="34" charset="-120"/>
              </a:rPr>
              <a:t>Scale/Shift</a:t>
            </a:r>
            <a:r>
              <a:rPr lang="en-US" sz="1300" dirty="0">
                <a:solidFill>
                  <a:srgbClr val="403C4E"/>
                </a:solidFill>
                <a:latin typeface="Open Sans" pitchFamily="34" charset="0"/>
                <a:ea typeface="Open Sans" pitchFamily="34" charset="-122"/>
                <a:cs typeface="Open Sans" pitchFamily="34" charset="-120"/>
              </a:rPr>
              <a:t>: Minor scaling and shifting further diversify the training data.</a:t>
            </a:r>
            <a:endParaRPr lang="en-US" sz="1300" dirty="0"/>
          </a:p>
        </p:txBody>
      </p:sp>
      <p:pic>
        <p:nvPicPr>
          <p:cNvPr id="21" name="Picture 20" descr="A collage of white dots&#10;&#10;AI-generated content may be incorrect.">
            <a:extLst>
              <a:ext uri="{FF2B5EF4-FFF2-40B4-BE49-F238E27FC236}">
                <a16:creationId xmlns:a16="http://schemas.microsoft.com/office/drawing/2014/main" id="{A65717DA-49C9-3EAE-7915-784919D9A9A2}"/>
              </a:ext>
            </a:extLst>
          </p:cNvPr>
          <p:cNvPicPr>
            <a:picLocks noChangeAspect="1"/>
          </p:cNvPicPr>
          <p:nvPr/>
        </p:nvPicPr>
        <p:blipFill>
          <a:blip r:embed="rId3"/>
          <a:srcRect r="80077"/>
          <a:stretch>
            <a:fillRect/>
          </a:stretch>
        </p:blipFill>
        <p:spPr>
          <a:xfrm>
            <a:off x="662107" y="4753146"/>
            <a:ext cx="2542808" cy="278628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2" name="Picture 21" descr="A collage of white dots&#10;&#10;AI-generated content may be incorrect.">
            <a:extLst>
              <a:ext uri="{FF2B5EF4-FFF2-40B4-BE49-F238E27FC236}">
                <a16:creationId xmlns:a16="http://schemas.microsoft.com/office/drawing/2014/main" id="{89D41C63-31C2-7DB9-CD0F-4658D13750B4}"/>
              </a:ext>
            </a:extLst>
          </p:cNvPr>
          <p:cNvPicPr>
            <a:picLocks noChangeAspect="1"/>
          </p:cNvPicPr>
          <p:nvPr/>
        </p:nvPicPr>
        <p:blipFill>
          <a:blip r:embed="rId3"/>
          <a:srcRect l="20222" r="59855"/>
          <a:stretch>
            <a:fillRect/>
          </a:stretch>
        </p:blipFill>
        <p:spPr>
          <a:xfrm>
            <a:off x="3791013" y="5220896"/>
            <a:ext cx="1689058" cy="185079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3" name="Picture 22" descr="A collage of white dots&#10;&#10;AI-generated content may be incorrect.">
            <a:extLst>
              <a:ext uri="{FF2B5EF4-FFF2-40B4-BE49-F238E27FC236}">
                <a16:creationId xmlns:a16="http://schemas.microsoft.com/office/drawing/2014/main" id="{00F87CB0-66E7-3003-76C5-98E9B869E8EB}"/>
              </a:ext>
            </a:extLst>
          </p:cNvPr>
          <p:cNvPicPr>
            <a:picLocks noChangeAspect="1"/>
          </p:cNvPicPr>
          <p:nvPr/>
        </p:nvPicPr>
        <p:blipFill>
          <a:blip r:embed="rId3"/>
          <a:srcRect l="59999" r="20078"/>
          <a:stretch>
            <a:fillRect/>
          </a:stretch>
        </p:blipFill>
        <p:spPr>
          <a:xfrm>
            <a:off x="9677400" y="4753147"/>
            <a:ext cx="2542808" cy="278628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4" name="Picture 23" descr="A collage of white dots&#10;&#10;AI-generated content may be incorrect.">
            <a:extLst>
              <a:ext uri="{FF2B5EF4-FFF2-40B4-BE49-F238E27FC236}">
                <a16:creationId xmlns:a16="http://schemas.microsoft.com/office/drawing/2014/main" id="{B2F12A48-7E79-FB96-ABDF-E087ECA5DA8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80077"/>
          <a:stretch>
            <a:fillRect/>
          </a:stretch>
        </p:blipFill>
        <p:spPr>
          <a:xfrm>
            <a:off x="6247989" y="4717196"/>
            <a:ext cx="2542808" cy="278628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6" name="TextBox 25">
            <a:extLst>
              <a:ext uri="{FF2B5EF4-FFF2-40B4-BE49-F238E27FC236}">
                <a16:creationId xmlns:a16="http://schemas.microsoft.com/office/drawing/2014/main" id="{9725CBB4-FE72-4776-DD0A-2496ECB6CEC7}"/>
              </a:ext>
            </a:extLst>
          </p:cNvPr>
          <p:cNvSpPr txBox="1"/>
          <p:nvPr/>
        </p:nvSpPr>
        <p:spPr>
          <a:xfrm>
            <a:off x="2236634" y="4753146"/>
            <a:ext cx="1154266" cy="307777"/>
          </a:xfrm>
          <a:prstGeom prst="rect">
            <a:avLst/>
          </a:prstGeom>
          <a:noFill/>
        </p:spPr>
        <p:txBody>
          <a:bodyPr wrap="square" rtlCol="0">
            <a:spAutoFit/>
          </a:bodyPr>
          <a:lstStyle/>
          <a:p>
            <a:r>
              <a:rPr lang="en-IN" sz="1400" dirty="0"/>
              <a:t>(512x512)</a:t>
            </a:r>
          </a:p>
        </p:txBody>
      </p:sp>
    </p:spTree>
    <p:extLst>
      <p:ext uri="{BB962C8B-B14F-4D97-AF65-F5344CB8AC3E}">
        <p14:creationId xmlns:p14="http://schemas.microsoft.com/office/powerpoint/2010/main" val="1249434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3543" y="471964"/>
            <a:ext cx="12101989" cy="565190"/>
          </a:xfrm>
          <a:prstGeom prst="rect">
            <a:avLst/>
          </a:prstGeom>
          <a:noFill/>
          <a:ln/>
        </p:spPr>
        <p:txBody>
          <a:bodyPr wrap="none" lIns="0" tIns="0" rIns="0" bIns="0" rtlCol="0" anchor="t"/>
          <a:lstStyle/>
          <a:p>
            <a:pPr marL="0" indent="0" algn="l">
              <a:lnSpc>
                <a:spcPts val="4450"/>
              </a:lnSpc>
              <a:buNone/>
            </a:pPr>
            <a:r>
              <a:rPr lang="en-US" sz="3550" b="1" dirty="0">
                <a:solidFill>
                  <a:srgbClr val="403C4E"/>
                </a:solidFill>
                <a:latin typeface="Merriweather Bold" pitchFamily="34" charset="0"/>
                <a:ea typeface="Merriweather Bold" pitchFamily="34" charset="-122"/>
                <a:cs typeface="Merriweather Bold" pitchFamily="34" charset="-120"/>
              </a:rPr>
              <a:t>Understanding Run-Length Encoding (RLE) for Masks</a:t>
            </a:r>
            <a:endParaRPr lang="en-US" sz="3550" dirty="0"/>
          </a:p>
        </p:txBody>
      </p:sp>
      <p:pic>
        <p:nvPicPr>
          <p:cNvPr id="4" name="Image 0" descr="preencoded.png"/>
          <p:cNvPicPr>
            <a:picLocks noChangeAspect="1"/>
          </p:cNvPicPr>
          <p:nvPr/>
        </p:nvPicPr>
        <p:blipFill>
          <a:blip r:embed="rId3"/>
          <a:stretch>
            <a:fillRect/>
          </a:stretch>
        </p:blipFill>
        <p:spPr>
          <a:xfrm>
            <a:off x="723543" y="2922389"/>
            <a:ext cx="4394359" cy="723543"/>
          </a:xfrm>
          <a:prstGeom prst="rect">
            <a:avLst/>
          </a:prstGeom>
        </p:spPr>
      </p:pic>
      <p:sp>
        <p:nvSpPr>
          <p:cNvPr id="5" name="Text 2"/>
          <p:cNvSpPr/>
          <p:nvPr/>
        </p:nvSpPr>
        <p:spPr>
          <a:xfrm>
            <a:off x="904399" y="3826788"/>
            <a:ext cx="2306955" cy="282535"/>
          </a:xfrm>
          <a:prstGeom prst="rect">
            <a:avLst/>
          </a:prstGeom>
          <a:noFill/>
          <a:ln/>
        </p:spPr>
        <p:txBody>
          <a:bodyPr wrap="none" lIns="0" tIns="0" rIns="0" bIns="0" rtlCol="0" anchor="t"/>
          <a:lstStyle/>
          <a:p>
            <a:pPr marL="0" indent="0" algn="l">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Efficiency in Storage</a:t>
            </a:r>
            <a:endParaRPr lang="en-US" sz="1750" dirty="0"/>
          </a:p>
        </p:txBody>
      </p:sp>
      <p:sp>
        <p:nvSpPr>
          <p:cNvPr id="6" name="Text 3"/>
          <p:cNvSpPr/>
          <p:nvPr/>
        </p:nvSpPr>
        <p:spPr>
          <a:xfrm>
            <a:off x="904399" y="4217789"/>
            <a:ext cx="4032647" cy="1157288"/>
          </a:xfrm>
          <a:prstGeom prst="rect">
            <a:avLst/>
          </a:prstGeom>
          <a:noFill/>
          <a:ln/>
        </p:spPr>
        <p:txBody>
          <a:bodyPr wrap="square" lIns="0" tIns="0" rIns="0" bIns="0" rtlCol="0" anchor="t"/>
          <a:lstStyle/>
          <a:p>
            <a:pPr marL="0" indent="0" algn="l">
              <a:lnSpc>
                <a:spcPts val="2250"/>
              </a:lnSpc>
              <a:buNone/>
            </a:pPr>
            <a:r>
              <a:rPr lang="en-US" sz="1400" dirty="0">
                <a:solidFill>
                  <a:srgbClr val="403C4E"/>
                </a:solidFill>
                <a:latin typeface="Open Sans" pitchFamily="34" charset="0"/>
                <a:ea typeface="Open Sans" pitchFamily="34" charset="-122"/>
                <a:cs typeface="Open Sans" pitchFamily="34" charset="-120"/>
              </a:rPr>
              <a:t>RLE dramatically reduces the storage footprint of segmentation masks, especially for sparse or highly structured masks, which is common in medical imaging.</a:t>
            </a:r>
            <a:endParaRPr lang="en-US" sz="1400" dirty="0"/>
          </a:p>
        </p:txBody>
      </p:sp>
      <p:pic>
        <p:nvPicPr>
          <p:cNvPr id="7" name="Image 1" descr="preencoded.png"/>
          <p:cNvPicPr>
            <a:picLocks noChangeAspect="1"/>
          </p:cNvPicPr>
          <p:nvPr/>
        </p:nvPicPr>
        <p:blipFill>
          <a:blip r:embed="rId4"/>
          <a:stretch>
            <a:fillRect/>
          </a:stretch>
        </p:blipFill>
        <p:spPr>
          <a:xfrm>
            <a:off x="5117902" y="2922389"/>
            <a:ext cx="4394478" cy="723543"/>
          </a:xfrm>
          <a:prstGeom prst="rect">
            <a:avLst/>
          </a:prstGeom>
        </p:spPr>
      </p:pic>
      <p:sp>
        <p:nvSpPr>
          <p:cNvPr id="8" name="Text 4"/>
          <p:cNvSpPr/>
          <p:nvPr/>
        </p:nvSpPr>
        <p:spPr>
          <a:xfrm>
            <a:off x="5298757" y="3826788"/>
            <a:ext cx="2486263" cy="282535"/>
          </a:xfrm>
          <a:prstGeom prst="rect">
            <a:avLst/>
          </a:prstGeom>
          <a:noFill/>
          <a:ln/>
        </p:spPr>
        <p:txBody>
          <a:bodyPr wrap="none" lIns="0" tIns="0" rIns="0" bIns="0" rtlCol="0" anchor="t"/>
          <a:lstStyle/>
          <a:p>
            <a:pPr marL="0" indent="0" algn="l">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Decoding for Training</a:t>
            </a:r>
            <a:endParaRPr lang="en-US" sz="1750" dirty="0"/>
          </a:p>
        </p:txBody>
      </p:sp>
      <p:sp>
        <p:nvSpPr>
          <p:cNvPr id="9" name="Text 5"/>
          <p:cNvSpPr/>
          <p:nvPr/>
        </p:nvSpPr>
        <p:spPr>
          <a:xfrm>
            <a:off x="5298757" y="4217789"/>
            <a:ext cx="4032766" cy="1157288"/>
          </a:xfrm>
          <a:prstGeom prst="rect">
            <a:avLst/>
          </a:prstGeom>
          <a:noFill/>
          <a:ln/>
        </p:spPr>
        <p:txBody>
          <a:bodyPr wrap="square" lIns="0" tIns="0" rIns="0" bIns="0" rtlCol="0" anchor="t"/>
          <a:lstStyle/>
          <a:p>
            <a:pPr marL="0" indent="0" algn="l">
              <a:lnSpc>
                <a:spcPts val="2250"/>
              </a:lnSpc>
              <a:buNone/>
            </a:pPr>
            <a:r>
              <a:rPr lang="en-US" sz="1400" dirty="0">
                <a:solidFill>
                  <a:srgbClr val="403C4E"/>
                </a:solidFill>
                <a:latin typeface="Open Sans" pitchFamily="34" charset="0"/>
                <a:ea typeface="Open Sans" pitchFamily="34" charset="-122"/>
                <a:cs typeface="Open Sans" pitchFamily="34" charset="-120"/>
              </a:rPr>
              <a:t>During the training phase, RLE strings are decoded to reconstruct full pixel masks. These binary masks serve as the ground truth for the UNet model's learning process.</a:t>
            </a:r>
            <a:endParaRPr lang="en-US" sz="1400" dirty="0"/>
          </a:p>
        </p:txBody>
      </p:sp>
      <p:pic>
        <p:nvPicPr>
          <p:cNvPr id="10" name="Image 2" descr="preencoded.png"/>
          <p:cNvPicPr>
            <a:picLocks noChangeAspect="1"/>
          </p:cNvPicPr>
          <p:nvPr/>
        </p:nvPicPr>
        <p:blipFill>
          <a:blip r:embed="rId4"/>
          <a:stretch>
            <a:fillRect/>
          </a:stretch>
        </p:blipFill>
        <p:spPr>
          <a:xfrm>
            <a:off x="9512379" y="2922389"/>
            <a:ext cx="4394359" cy="723543"/>
          </a:xfrm>
          <a:prstGeom prst="rect">
            <a:avLst/>
          </a:prstGeom>
        </p:spPr>
      </p:pic>
      <p:sp>
        <p:nvSpPr>
          <p:cNvPr id="11" name="Text 6"/>
          <p:cNvSpPr/>
          <p:nvPr/>
        </p:nvSpPr>
        <p:spPr>
          <a:xfrm>
            <a:off x="9693235" y="3826788"/>
            <a:ext cx="2808923" cy="282535"/>
          </a:xfrm>
          <a:prstGeom prst="rect">
            <a:avLst/>
          </a:prstGeom>
          <a:noFill/>
          <a:ln/>
        </p:spPr>
        <p:txBody>
          <a:bodyPr wrap="none" lIns="0" tIns="0" rIns="0" bIns="0" rtlCol="0" anchor="t"/>
          <a:lstStyle/>
          <a:p>
            <a:pPr marL="0" indent="0" algn="l">
              <a:lnSpc>
                <a:spcPts val="2200"/>
              </a:lnSpc>
              <a:buNone/>
            </a:pPr>
            <a:r>
              <a:rPr lang="en-US" sz="1750" b="1" dirty="0">
                <a:solidFill>
                  <a:srgbClr val="403C4E"/>
                </a:solidFill>
                <a:latin typeface="Merriweather Bold" pitchFamily="34" charset="0"/>
                <a:ea typeface="Merriweather Bold" pitchFamily="34" charset="-122"/>
                <a:cs typeface="Merriweather Bold" pitchFamily="34" charset="-120"/>
              </a:rPr>
              <a:t>Encoding for Submission</a:t>
            </a:r>
            <a:endParaRPr lang="en-US" sz="1750" dirty="0"/>
          </a:p>
        </p:txBody>
      </p:sp>
      <p:sp>
        <p:nvSpPr>
          <p:cNvPr id="12" name="Text 7"/>
          <p:cNvSpPr/>
          <p:nvPr/>
        </p:nvSpPr>
        <p:spPr>
          <a:xfrm>
            <a:off x="9693235" y="4217789"/>
            <a:ext cx="4032647" cy="1446609"/>
          </a:xfrm>
          <a:prstGeom prst="rect">
            <a:avLst/>
          </a:prstGeom>
          <a:noFill/>
          <a:ln/>
        </p:spPr>
        <p:txBody>
          <a:bodyPr wrap="square" lIns="0" tIns="0" rIns="0" bIns="0" rtlCol="0" anchor="t"/>
          <a:lstStyle/>
          <a:p>
            <a:pPr marL="0" indent="0" algn="l">
              <a:lnSpc>
                <a:spcPts val="2250"/>
              </a:lnSpc>
              <a:buNone/>
            </a:pPr>
            <a:r>
              <a:rPr lang="en-US" sz="1400" dirty="0">
                <a:solidFill>
                  <a:srgbClr val="403C4E"/>
                </a:solidFill>
                <a:latin typeface="Open Sans" pitchFamily="34" charset="0"/>
                <a:ea typeface="Open Sans" pitchFamily="34" charset="-122"/>
                <a:cs typeface="Open Sans" pitchFamily="34" charset="-120"/>
              </a:rPr>
              <a:t>After inference, the predicted binary masks from the model are re-encoded back into RLE format. This standardized format is required for efficient storage of results.</a:t>
            </a:r>
            <a:endParaRPr lang="en-US" sz="1400" dirty="0"/>
          </a:p>
        </p:txBody>
      </p:sp>
      <p:sp>
        <p:nvSpPr>
          <p:cNvPr id="13" name="Text 8"/>
          <p:cNvSpPr/>
          <p:nvPr/>
        </p:nvSpPr>
        <p:spPr>
          <a:xfrm>
            <a:off x="723543" y="6116479"/>
            <a:ext cx="5367933" cy="339090"/>
          </a:xfrm>
          <a:prstGeom prst="rect">
            <a:avLst/>
          </a:prstGeom>
          <a:noFill/>
          <a:ln/>
        </p:spPr>
        <p:txBody>
          <a:bodyPr wrap="none" lIns="0" tIns="0" rIns="0" bIns="0" rtlCol="0" anchor="t"/>
          <a:lstStyle/>
          <a:p>
            <a:pPr marL="0" indent="0" algn="l">
              <a:lnSpc>
                <a:spcPts val="2650"/>
              </a:lnSpc>
              <a:buNone/>
            </a:pPr>
            <a:r>
              <a:rPr lang="en-US" sz="2100" b="1" dirty="0">
                <a:solidFill>
                  <a:srgbClr val="403C4E"/>
                </a:solidFill>
                <a:latin typeface="Merriweather Bold" pitchFamily="34" charset="0"/>
                <a:ea typeface="Merriweather Bold" pitchFamily="34" charset="-122"/>
                <a:cs typeface="Merriweather Bold" pitchFamily="34" charset="-120"/>
              </a:rPr>
              <a:t>Conceptual Visual Example: RLE → Mask</a:t>
            </a:r>
            <a:endParaRPr lang="en-US" sz="2100" dirty="0"/>
          </a:p>
        </p:txBody>
      </p:sp>
      <p:sp>
        <p:nvSpPr>
          <p:cNvPr id="14" name="Text 9"/>
          <p:cNvSpPr/>
          <p:nvPr/>
        </p:nvSpPr>
        <p:spPr>
          <a:xfrm>
            <a:off x="723543" y="6726793"/>
            <a:ext cx="13183314" cy="578644"/>
          </a:xfrm>
          <a:prstGeom prst="rect">
            <a:avLst/>
          </a:prstGeom>
          <a:noFill/>
          <a:ln/>
        </p:spPr>
        <p:txBody>
          <a:bodyPr wrap="square" lIns="0" tIns="0" rIns="0" bIns="0" rtlCol="0" anchor="t"/>
          <a:lstStyle/>
          <a:p>
            <a:pPr marL="0" indent="0" algn="l">
              <a:lnSpc>
                <a:spcPts val="2250"/>
              </a:lnSpc>
              <a:buNone/>
            </a:pPr>
            <a:r>
              <a:rPr lang="en-US" sz="1400" dirty="0">
                <a:solidFill>
                  <a:srgbClr val="403C4E"/>
                </a:solidFill>
                <a:latin typeface="Open Sans" pitchFamily="34" charset="0"/>
                <a:ea typeface="Open Sans" pitchFamily="34" charset="-122"/>
                <a:cs typeface="Open Sans" pitchFamily="34" charset="-120"/>
              </a:rPr>
              <a:t>Imagine a row of pixels: </a:t>
            </a:r>
            <a:r>
              <a:rPr lang="en-US" sz="1400" dirty="0">
                <a:solidFill>
                  <a:srgbClr val="403C4E"/>
                </a:solidFill>
                <a:highlight>
                  <a:srgbClr val="F2F2F2"/>
                </a:highlight>
                <a:latin typeface="Consolas" pitchFamily="34" charset="0"/>
                <a:ea typeface="Consolas" pitchFamily="34" charset="-122"/>
                <a:cs typeface="Consolas" pitchFamily="34" charset="-120"/>
              </a:rPr>
              <a:t>00011110011</a:t>
            </a:r>
            <a:r>
              <a:rPr lang="en-US" sz="1400" dirty="0">
                <a:solidFill>
                  <a:srgbClr val="403C4E"/>
                </a:solidFill>
                <a:latin typeface="Open Sans" pitchFamily="34" charset="0"/>
                <a:ea typeface="Open Sans" pitchFamily="34" charset="-122"/>
                <a:cs typeface="Open Sans" pitchFamily="34" charset="-120"/>
              </a:rPr>
              <a:t>. Its RLE representation might be </a:t>
            </a:r>
            <a:r>
              <a:rPr lang="en-US" sz="1400" dirty="0">
                <a:solidFill>
                  <a:srgbClr val="403C4E"/>
                </a:solidFill>
                <a:highlight>
                  <a:srgbClr val="F2F2F2"/>
                </a:highlight>
                <a:latin typeface="Consolas" pitchFamily="34" charset="0"/>
                <a:ea typeface="Consolas" pitchFamily="34" charset="-122"/>
                <a:cs typeface="Consolas" pitchFamily="34" charset="-120"/>
              </a:rPr>
              <a:t>3 4 2 2</a:t>
            </a:r>
            <a:r>
              <a:rPr lang="en-US" sz="1400" dirty="0">
                <a:solidFill>
                  <a:srgbClr val="403C4E"/>
                </a:solidFill>
                <a:latin typeface="Open Sans" pitchFamily="34" charset="0"/>
                <a:ea typeface="Open Sans" pitchFamily="34" charset="-122"/>
                <a:cs typeface="Open Sans" pitchFamily="34" charset="-120"/>
              </a:rPr>
              <a:t> (3 zeros, 4 ones, 2 zeros, 2 ones) or similar, depending on the specific RLE standard. This compact string is then expanded back into a full pixel array for training or visualization.</a:t>
            </a:r>
            <a:endParaRPr lang="en-US" sz="1400" dirty="0"/>
          </a:p>
        </p:txBody>
      </p:sp>
      <p:sp>
        <p:nvSpPr>
          <p:cNvPr id="21" name="Rectangle 6">
            <a:extLst>
              <a:ext uri="{FF2B5EF4-FFF2-40B4-BE49-F238E27FC236}">
                <a16:creationId xmlns:a16="http://schemas.microsoft.com/office/drawing/2014/main" id="{B9FD178F-81C4-435D-9633-F29828B10E3A}"/>
              </a:ext>
            </a:extLst>
          </p:cNvPr>
          <p:cNvSpPr>
            <a:spLocks noChangeArrowheads="1"/>
          </p:cNvSpPr>
          <p:nvPr/>
        </p:nvSpPr>
        <p:spPr bwMode="auto">
          <a:xfrm>
            <a:off x="525940" y="1349693"/>
            <a:ext cx="135784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600" b="1" dirty="0">
                <a:solidFill>
                  <a:srgbClr val="403C4E"/>
                </a:solidFill>
                <a:latin typeface="Open Sans" pitchFamily="34" charset="0"/>
                <a:ea typeface="Open Sans" pitchFamily="34" charset="-122"/>
                <a:cs typeface="Open Sans" pitchFamily="34" charset="-120"/>
              </a:rPr>
              <a:t>Run-Length Encoding (RLE) </a:t>
            </a:r>
            <a:r>
              <a:rPr kumimoji="0" lang="en-US" altLang="en-US" sz="16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is a simple way to compress an image mask by saying how many identical pixels appear in a row instead of listing every pixel individually. It is </a:t>
            </a:r>
            <a:r>
              <a:rPr kumimoji="0" lang="en-US" altLang="en-US" sz="1600" b="1"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especially good for binary masks</a:t>
            </a:r>
            <a:r>
              <a:rPr kumimoji="0" lang="en-US" altLang="en-US" sz="16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(images where each pixel is either background = 0 or object = 1) that have large uniform areas (big chunks of 0s or big chunks of 1s). Instead of storing every pixel, RLE stores the </a:t>
            </a:r>
            <a:r>
              <a:rPr kumimoji="0" lang="en-US" altLang="en-US" sz="1600" b="0" i="1"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lengths of consecutive runs</a:t>
            </a:r>
            <a:r>
              <a:rPr kumimoji="0" lang="en-US" altLang="en-US" sz="1600" b="0" i="0" u="none" strike="noStrike" cap="none" normalizeH="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of the same value. That saves space when many neighboring pixels are identical.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3425" y="649486"/>
            <a:ext cx="11952923" cy="572929"/>
          </a:xfrm>
          <a:prstGeom prst="rect">
            <a:avLst/>
          </a:prstGeom>
          <a:noFill/>
          <a:ln/>
        </p:spPr>
        <p:txBody>
          <a:bodyPr wrap="none" lIns="0" tIns="0" rIns="0" bIns="0" rtlCol="0" anchor="t"/>
          <a:lstStyle/>
          <a:p>
            <a:pPr marL="0" indent="0" algn="l">
              <a:lnSpc>
                <a:spcPts val="4500"/>
              </a:lnSpc>
              <a:buNone/>
            </a:pPr>
            <a:r>
              <a:rPr lang="en-US" sz="3600" b="1" dirty="0">
                <a:solidFill>
                  <a:srgbClr val="403C4E"/>
                </a:solidFill>
                <a:latin typeface="Merriweather Bold" pitchFamily="34" charset="0"/>
                <a:ea typeface="Merriweather Bold" pitchFamily="34" charset="-122"/>
                <a:cs typeface="Merriweather Bold" pitchFamily="34" charset="-120"/>
              </a:rPr>
              <a:t>Custom NucleiDataset &amp; DataLoader Implementation</a:t>
            </a:r>
            <a:endParaRPr lang="en-US" sz="3600" dirty="0"/>
          </a:p>
        </p:txBody>
      </p:sp>
      <p:sp>
        <p:nvSpPr>
          <p:cNvPr id="3" name="Text 1"/>
          <p:cNvSpPr/>
          <p:nvPr/>
        </p:nvSpPr>
        <p:spPr>
          <a:xfrm>
            <a:off x="733425" y="1589127"/>
            <a:ext cx="13163550" cy="586740"/>
          </a:xfrm>
          <a:prstGeom prst="rect">
            <a:avLst/>
          </a:prstGeom>
          <a:noFill/>
          <a:ln/>
        </p:spPr>
        <p:txBody>
          <a:bodyPr wrap="square" lIns="0" tIns="0" rIns="0" bIns="0" rtlCol="0" anchor="t"/>
          <a:lstStyle/>
          <a:p>
            <a:pPr marL="0" indent="0" algn="l">
              <a:lnSpc>
                <a:spcPts val="2300"/>
              </a:lnSpc>
              <a:buNone/>
            </a:pPr>
            <a:r>
              <a:rPr lang="en-US" sz="1400" dirty="0">
                <a:solidFill>
                  <a:srgbClr val="403C4E"/>
                </a:solidFill>
                <a:latin typeface="Open Sans" pitchFamily="34" charset="0"/>
                <a:ea typeface="Open Sans" pitchFamily="34" charset="-122"/>
                <a:cs typeface="Open Sans" pitchFamily="34" charset="-120"/>
              </a:rPr>
              <a:t>A custom Dataset class, </a:t>
            </a:r>
            <a:r>
              <a:rPr lang="en-US" sz="1400" dirty="0">
                <a:solidFill>
                  <a:srgbClr val="403C4E"/>
                </a:solidFill>
                <a:highlight>
                  <a:srgbClr val="F2F2F2"/>
                </a:highlight>
                <a:latin typeface="Consolas" pitchFamily="34" charset="0"/>
                <a:ea typeface="Consolas" pitchFamily="34" charset="-122"/>
                <a:cs typeface="Consolas" pitchFamily="34" charset="-120"/>
              </a:rPr>
              <a:t>NucleiDataset</a:t>
            </a:r>
            <a:r>
              <a:rPr lang="en-US" sz="1400" dirty="0">
                <a:solidFill>
                  <a:srgbClr val="403C4E"/>
                </a:solidFill>
                <a:latin typeface="Open Sans" pitchFamily="34" charset="0"/>
                <a:ea typeface="Open Sans" pitchFamily="34" charset="-122"/>
                <a:cs typeface="Open Sans" pitchFamily="34" charset="-120"/>
              </a:rPr>
              <a:t>, is central to efficiently loading and preparing image and mask data for the training pipeline. It handles the complexities of combining multiple RLE entries into a single ground truth mask and provides a consistent interface for the DataLoader.</a:t>
            </a:r>
            <a:endParaRPr lang="en-US" sz="1400" dirty="0"/>
          </a:p>
        </p:txBody>
      </p:sp>
      <p:sp>
        <p:nvSpPr>
          <p:cNvPr id="4" name="Shape 2"/>
          <p:cNvSpPr/>
          <p:nvPr/>
        </p:nvSpPr>
        <p:spPr>
          <a:xfrm>
            <a:off x="733425" y="2657118"/>
            <a:ext cx="6490097" cy="183356"/>
          </a:xfrm>
          <a:prstGeom prst="roundRect">
            <a:avLst>
              <a:gd name="adj" fmla="val 42002"/>
            </a:avLst>
          </a:prstGeom>
          <a:solidFill>
            <a:srgbClr val="FFD8CC"/>
          </a:solidFill>
          <a:ln w="7620">
            <a:solidFill>
              <a:srgbClr val="E5BEB2"/>
            </a:solidFill>
            <a:prstDash val="solid"/>
          </a:ln>
        </p:spPr>
        <p:txBody>
          <a:bodyPr/>
          <a:lstStyle/>
          <a:p>
            <a:endParaRPr lang="en-IN"/>
          </a:p>
        </p:txBody>
      </p:sp>
      <p:sp>
        <p:nvSpPr>
          <p:cNvPr id="5" name="Text 3"/>
          <p:cNvSpPr/>
          <p:nvPr/>
        </p:nvSpPr>
        <p:spPr>
          <a:xfrm>
            <a:off x="916781" y="3023830"/>
            <a:ext cx="2605564" cy="286464"/>
          </a:xfrm>
          <a:prstGeom prst="rect">
            <a:avLst/>
          </a:prstGeom>
          <a:noFill/>
          <a:ln/>
        </p:spPr>
        <p:txBody>
          <a:bodyPr wrap="none" lIns="0" tIns="0" rIns="0" bIns="0" rtlCol="0" anchor="t"/>
          <a:lstStyle/>
          <a:p>
            <a:pPr marL="0" indent="0" algn="l">
              <a:lnSpc>
                <a:spcPts val="2250"/>
              </a:lnSpc>
              <a:buNone/>
            </a:pPr>
            <a:r>
              <a:rPr lang="en-US" sz="1800" b="1" dirty="0">
                <a:solidFill>
                  <a:srgbClr val="403C4E"/>
                </a:solidFill>
                <a:latin typeface="Merriweather Bold" pitchFamily="34" charset="0"/>
                <a:ea typeface="Merriweather Bold" pitchFamily="34" charset="-122"/>
                <a:cs typeface="Merriweather Bold" pitchFamily="34" charset="-120"/>
              </a:rPr>
              <a:t>Image &amp; Mask Loading</a:t>
            </a:r>
            <a:endParaRPr lang="en-US" sz="1800" dirty="0"/>
          </a:p>
        </p:txBody>
      </p:sp>
      <p:sp>
        <p:nvSpPr>
          <p:cNvPr id="6" name="Text 4"/>
          <p:cNvSpPr/>
          <p:nvPr/>
        </p:nvSpPr>
        <p:spPr>
          <a:xfrm>
            <a:off x="916781" y="3420308"/>
            <a:ext cx="6123384" cy="1173480"/>
          </a:xfrm>
          <a:prstGeom prst="rect">
            <a:avLst/>
          </a:prstGeom>
          <a:noFill/>
          <a:ln/>
        </p:spPr>
        <p:txBody>
          <a:bodyPr wrap="square" lIns="0" tIns="0" rIns="0" bIns="0" rtlCol="0" anchor="t"/>
          <a:lstStyle/>
          <a:p>
            <a:pPr marL="0" indent="0" algn="l">
              <a:lnSpc>
                <a:spcPts val="2300"/>
              </a:lnSpc>
              <a:buNone/>
            </a:pPr>
            <a:r>
              <a:rPr lang="en-US" sz="1400" dirty="0">
                <a:solidFill>
                  <a:srgbClr val="403C4E"/>
                </a:solidFill>
                <a:latin typeface="Open Sans" pitchFamily="34" charset="0"/>
                <a:ea typeface="Open Sans" pitchFamily="34" charset="-122"/>
                <a:cs typeface="Open Sans" pitchFamily="34" charset="-120"/>
              </a:rPr>
              <a:t>The </a:t>
            </a:r>
            <a:r>
              <a:rPr lang="en-US" sz="1400" dirty="0">
                <a:solidFill>
                  <a:srgbClr val="403C4E"/>
                </a:solidFill>
                <a:highlight>
                  <a:srgbClr val="F2F2F2"/>
                </a:highlight>
                <a:latin typeface="Consolas" pitchFamily="34" charset="0"/>
                <a:ea typeface="Consolas" pitchFamily="34" charset="-122"/>
                <a:cs typeface="Consolas" pitchFamily="34" charset="-120"/>
              </a:rPr>
              <a:t>NucleiDataset</a:t>
            </a:r>
            <a:r>
              <a:rPr lang="en-US" sz="1400" dirty="0">
                <a:solidFill>
                  <a:srgbClr val="403C4E"/>
                </a:solidFill>
                <a:latin typeface="Open Sans" pitchFamily="34" charset="0"/>
                <a:ea typeface="Open Sans" pitchFamily="34" charset="-122"/>
                <a:cs typeface="Open Sans" pitchFamily="34" charset="-120"/>
              </a:rPr>
              <a:t> loads the microscopy image and its corresponding ground truth mask. For images with multiple nuclei, all individual RLE entries associated with that image are decoded and combined to form a single, multi-channel or aggregated binary mask.</a:t>
            </a:r>
            <a:endParaRPr lang="en-US" sz="1400" dirty="0"/>
          </a:p>
        </p:txBody>
      </p:sp>
      <p:sp>
        <p:nvSpPr>
          <p:cNvPr id="7" name="Shape 5"/>
          <p:cNvSpPr/>
          <p:nvPr/>
        </p:nvSpPr>
        <p:spPr>
          <a:xfrm>
            <a:off x="7406878" y="2382083"/>
            <a:ext cx="6490097" cy="183356"/>
          </a:xfrm>
          <a:prstGeom prst="roundRect">
            <a:avLst>
              <a:gd name="adj" fmla="val 42002"/>
            </a:avLst>
          </a:prstGeom>
          <a:solidFill>
            <a:srgbClr val="FFD8CC"/>
          </a:solidFill>
          <a:ln w="7620">
            <a:solidFill>
              <a:srgbClr val="E5BEB2"/>
            </a:solidFill>
            <a:prstDash val="solid"/>
          </a:ln>
        </p:spPr>
        <p:txBody>
          <a:bodyPr/>
          <a:lstStyle/>
          <a:p>
            <a:endParaRPr lang="en-IN"/>
          </a:p>
        </p:txBody>
      </p:sp>
      <p:sp>
        <p:nvSpPr>
          <p:cNvPr id="8" name="Text 6"/>
          <p:cNvSpPr/>
          <p:nvPr/>
        </p:nvSpPr>
        <p:spPr>
          <a:xfrm>
            <a:off x="7590234" y="2748796"/>
            <a:ext cx="2291953" cy="286464"/>
          </a:xfrm>
          <a:prstGeom prst="rect">
            <a:avLst/>
          </a:prstGeom>
          <a:noFill/>
          <a:ln/>
        </p:spPr>
        <p:txBody>
          <a:bodyPr wrap="none" lIns="0" tIns="0" rIns="0" bIns="0" rtlCol="0" anchor="t"/>
          <a:lstStyle/>
          <a:p>
            <a:pPr marL="0" indent="0" algn="l">
              <a:lnSpc>
                <a:spcPts val="2250"/>
              </a:lnSpc>
              <a:buNone/>
            </a:pPr>
            <a:r>
              <a:rPr lang="en-US" sz="1800" b="1" dirty="0">
                <a:solidFill>
                  <a:srgbClr val="403C4E"/>
                </a:solidFill>
                <a:latin typeface="Merriweather Bold" pitchFamily="34" charset="0"/>
                <a:ea typeface="Merriweather Bold" pitchFamily="34" charset="-122"/>
                <a:cs typeface="Merriweather Bold" pitchFamily="34" charset="-120"/>
              </a:rPr>
              <a:t>Handling Test Data</a:t>
            </a:r>
            <a:endParaRPr lang="en-US" sz="1800" dirty="0"/>
          </a:p>
        </p:txBody>
      </p:sp>
      <p:sp>
        <p:nvSpPr>
          <p:cNvPr id="9" name="Text 7"/>
          <p:cNvSpPr/>
          <p:nvPr/>
        </p:nvSpPr>
        <p:spPr>
          <a:xfrm>
            <a:off x="7590234" y="3145274"/>
            <a:ext cx="6123384" cy="1173480"/>
          </a:xfrm>
          <a:prstGeom prst="rect">
            <a:avLst/>
          </a:prstGeom>
          <a:noFill/>
          <a:ln/>
        </p:spPr>
        <p:txBody>
          <a:bodyPr wrap="square" lIns="0" tIns="0" rIns="0" bIns="0" rtlCol="0" anchor="t"/>
          <a:lstStyle/>
          <a:p>
            <a:pPr marL="0" indent="0" algn="l">
              <a:lnSpc>
                <a:spcPts val="2300"/>
              </a:lnSpc>
              <a:buNone/>
            </a:pPr>
            <a:r>
              <a:rPr lang="en-US" sz="1400" dirty="0">
                <a:solidFill>
                  <a:srgbClr val="403C4E"/>
                </a:solidFill>
                <a:latin typeface="Open Sans" pitchFamily="34" charset="0"/>
                <a:ea typeface="Open Sans" pitchFamily="34" charset="-122"/>
                <a:cs typeface="Open Sans" pitchFamily="34" charset="-120"/>
              </a:rPr>
              <a:t>For test sets (Test/ and Test2/), where ground truth masks are not available, the dataset intelligently generates blank masks. This ensures a consistent output format </a:t>
            </a:r>
            <a:r>
              <a:rPr lang="en-US" sz="1400" dirty="0">
                <a:solidFill>
                  <a:srgbClr val="403C4E"/>
                </a:solidFill>
                <a:highlight>
                  <a:srgbClr val="F2F2F2"/>
                </a:highlight>
                <a:latin typeface="Consolas" pitchFamily="34" charset="0"/>
                <a:ea typeface="Consolas" pitchFamily="34" charset="-122"/>
                <a:cs typeface="Consolas" pitchFamily="34" charset="-120"/>
              </a:rPr>
              <a:t>(image, mask, image_id)</a:t>
            </a:r>
            <a:r>
              <a:rPr lang="en-US" sz="1400" dirty="0">
                <a:solidFill>
                  <a:srgbClr val="403C4E"/>
                </a:solidFill>
                <a:latin typeface="Open Sans" pitchFamily="34" charset="0"/>
                <a:ea typeface="Open Sans" pitchFamily="34" charset="-122"/>
                <a:cs typeface="Open Sans" pitchFamily="34" charset="-120"/>
              </a:rPr>
              <a:t> across all dataset types, simplifying the inference pipeline.</a:t>
            </a:r>
            <a:endParaRPr lang="en-US" sz="1400" dirty="0"/>
          </a:p>
        </p:txBody>
      </p:sp>
      <p:sp>
        <p:nvSpPr>
          <p:cNvPr id="10" name="Shape 8"/>
          <p:cNvSpPr/>
          <p:nvPr/>
        </p:nvSpPr>
        <p:spPr>
          <a:xfrm>
            <a:off x="733425" y="5235535"/>
            <a:ext cx="6490097" cy="183356"/>
          </a:xfrm>
          <a:prstGeom prst="roundRect">
            <a:avLst>
              <a:gd name="adj" fmla="val 42002"/>
            </a:avLst>
          </a:prstGeom>
          <a:solidFill>
            <a:srgbClr val="FFD8CC"/>
          </a:solidFill>
          <a:ln w="7620">
            <a:solidFill>
              <a:srgbClr val="E5BEB2"/>
            </a:solidFill>
            <a:prstDash val="solid"/>
          </a:ln>
        </p:spPr>
        <p:txBody>
          <a:bodyPr/>
          <a:lstStyle/>
          <a:p>
            <a:endParaRPr lang="en-IN"/>
          </a:p>
        </p:txBody>
      </p:sp>
      <p:sp>
        <p:nvSpPr>
          <p:cNvPr id="11" name="Text 9"/>
          <p:cNvSpPr/>
          <p:nvPr/>
        </p:nvSpPr>
        <p:spPr>
          <a:xfrm>
            <a:off x="916781" y="5602248"/>
            <a:ext cx="2291953" cy="286464"/>
          </a:xfrm>
          <a:prstGeom prst="rect">
            <a:avLst/>
          </a:prstGeom>
          <a:noFill/>
          <a:ln/>
        </p:spPr>
        <p:txBody>
          <a:bodyPr wrap="none" lIns="0" tIns="0" rIns="0" bIns="0" rtlCol="0" anchor="t"/>
          <a:lstStyle/>
          <a:p>
            <a:pPr marL="0" indent="0" algn="l">
              <a:lnSpc>
                <a:spcPts val="2250"/>
              </a:lnSpc>
              <a:buNone/>
            </a:pPr>
            <a:r>
              <a:rPr lang="en-US" sz="1800" b="1" dirty="0">
                <a:solidFill>
                  <a:srgbClr val="403C4E"/>
                </a:solidFill>
                <a:latin typeface="Merriweather Bold" pitchFamily="34" charset="0"/>
                <a:ea typeface="Merriweather Bold" pitchFamily="34" charset="-122"/>
                <a:cs typeface="Merriweather Bold" pitchFamily="34" charset="-120"/>
              </a:rPr>
              <a:t>Output Format</a:t>
            </a:r>
            <a:endParaRPr lang="en-US" sz="1800" dirty="0"/>
          </a:p>
        </p:txBody>
      </p:sp>
      <p:sp>
        <p:nvSpPr>
          <p:cNvPr id="12" name="Text 10"/>
          <p:cNvSpPr/>
          <p:nvPr/>
        </p:nvSpPr>
        <p:spPr>
          <a:xfrm>
            <a:off x="916781" y="5998726"/>
            <a:ext cx="6123384" cy="880110"/>
          </a:xfrm>
          <a:prstGeom prst="rect">
            <a:avLst/>
          </a:prstGeom>
          <a:noFill/>
          <a:ln/>
        </p:spPr>
        <p:txBody>
          <a:bodyPr wrap="square" lIns="0" tIns="0" rIns="0" bIns="0" rtlCol="0" anchor="t"/>
          <a:lstStyle/>
          <a:p>
            <a:pPr marL="0" indent="0" algn="l">
              <a:lnSpc>
                <a:spcPts val="2300"/>
              </a:lnSpc>
              <a:buNone/>
            </a:pPr>
            <a:r>
              <a:rPr lang="en-US" sz="1400" dirty="0">
                <a:solidFill>
                  <a:srgbClr val="403C4E"/>
                </a:solidFill>
                <a:latin typeface="Open Sans" pitchFamily="34" charset="0"/>
                <a:ea typeface="Open Sans" pitchFamily="34" charset="-122"/>
                <a:cs typeface="Open Sans" pitchFamily="34" charset="-120"/>
              </a:rPr>
              <a:t>Each call to the dataset's </a:t>
            </a:r>
            <a:r>
              <a:rPr lang="en-US" sz="1400" dirty="0">
                <a:solidFill>
                  <a:srgbClr val="403C4E"/>
                </a:solidFill>
                <a:highlight>
                  <a:srgbClr val="F2F2F2"/>
                </a:highlight>
                <a:latin typeface="Consolas" pitchFamily="34" charset="0"/>
                <a:ea typeface="Consolas" pitchFamily="34" charset="-122"/>
                <a:cs typeface="Consolas" pitchFamily="34" charset="-120"/>
              </a:rPr>
              <a:t>__getitem__</a:t>
            </a:r>
            <a:r>
              <a:rPr lang="en-US" sz="1400" dirty="0">
                <a:solidFill>
                  <a:srgbClr val="403C4E"/>
                </a:solidFill>
                <a:latin typeface="Open Sans" pitchFamily="34" charset="0"/>
                <a:ea typeface="Open Sans" pitchFamily="34" charset="-122"/>
                <a:cs typeface="Open Sans" pitchFamily="34" charset="-120"/>
              </a:rPr>
              <a:t> method returns a tuple: the preprocessed image tensor, the combined ground truth mask tensor, and the unique identifier of the image.</a:t>
            </a:r>
            <a:endParaRPr lang="en-US" sz="1400" dirty="0"/>
          </a:p>
        </p:txBody>
      </p:sp>
      <p:sp>
        <p:nvSpPr>
          <p:cNvPr id="13" name="Shape 11"/>
          <p:cNvSpPr/>
          <p:nvPr/>
        </p:nvSpPr>
        <p:spPr>
          <a:xfrm>
            <a:off x="7406878" y="4960501"/>
            <a:ext cx="6490097" cy="183356"/>
          </a:xfrm>
          <a:prstGeom prst="roundRect">
            <a:avLst>
              <a:gd name="adj" fmla="val 42002"/>
            </a:avLst>
          </a:prstGeom>
          <a:solidFill>
            <a:srgbClr val="FFD8CC"/>
          </a:solidFill>
          <a:ln w="7620">
            <a:solidFill>
              <a:srgbClr val="E5BEB2"/>
            </a:solidFill>
            <a:prstDash val="solid"/>
          </a:ln>
        </p:spPr>
        <p:txBody>
          <a:bodyPr/>
          <a:lstStyle/>
          <a:p>
            <a:endParaRPr lang="en-IN"/>
          </a:p>
        </p:txBody>
      </p:sp>
      <p:sp>
        <p:nvSpPr>
          <p:cNvPr id="14" name="Text 12"/>
          <p:cNvSpPr/>
          <p:nvPr/>
        </p:nvSpPr>
        <p:spPr>
          <a:xfrm>
            <a:off x="7590234" y="5327213"/>
            <a:ext cx="2291953" cy="286464"/>
          </a:xfrm>
          <a:prstGeom prst="rect">
            <a:avLst/>
          </a:prstGeom>
          <a:noFill/>
          <a:ln/>
        </p:spPr>
        <p:txBody>
          <a:bodyPr wrap="none" lIns="0" tIns="0" rIns="0" bIns="0" rtlCol="0" anchor="t"/>
          <a:lstStyle/>
          <a:p>
            <a:pPr marL="0" indent="0" algn="l">
              <a:lnSpc>
                <a:spcPts val="2250"/>
              </a:lnSpc>
              <a:buNone/>
            </a:pPr>
            <a:r>
              <a:rPr lang="en-US" sz="1800" b="1" dirty="0">
                <a:solidFill>
                  <a:srgbClr val="403C4E"/>
                </a:solidFill>
                <a:latin typeface="Merriweather Bold" pitchFamily="34" charset="0"/>
                <a:ea typeface="Merriweather Bold" pitchFamily="34" charset="-122"/>
                <a:cs typeface="Merriweather Bold" pitchFamily="34" charset="-120"/>
              </a:rPr>
              <a:t>DataLoader Setup</a:t>
            </a:r>
            <a:endParaRPr lang="en-US" sz="1800" dirty="0"/>
          </a:p>
        </p:txBody>
      </p:sp>
      <p:sp>
        <p:nvSpPr>
          <p:cNvPr id="15" name="Text 13"/>
          <p:cNvSpPr/>
          <p:nvPr/>
        </p:nvSpPr>
        <p:spPr>
          <a:xfrm>
            <a:off x="7590234" y="5723692"/>
            <a:ext cx="6123384" cy="1173480"/>
          </a:xfrm>
          <a:prstGeom prst="rect">
            <a:avLst/>
          </a:prstGeom>
          <a:noFill/>
          <a:ln/>
        </p:spPr>
        <p:txBody>
          <a:bodyPr wrap="square" lIns="0" tIns="0" rIns="0" bIns="0" rtlCol="0" anchor="t"/>
          <a:lstStyle/>
          <a:p>
            <a:pPr marL="0" indent="0" algn="l">
              <a:lnSpc>
                <a:spcPts val="2300"/>
              </a:lnSpc>
              <a:buNone/>
            </a:pPr>
            <a:r>
              <a:rPr lang="en-US" sz="1400" dirty="0">
                <a:solidFill>
                  <a:srgbClr val="403C4E"/>
                </a:solidFill>
                <a:latin typeface="Open Sans" pitchFamily="34" charset="0"/>
                <a:ea typeface="Open Sans" pitchFamily="34" charset="-122"/>
                <a:cs typeface="Open Sans" pitchFamily="34" charset="-120"/>
              </a:rPr>
              <a:t>The </a:t>
            </a:r>
            <a:r>
              <a:rPr lang="en-US" sz="1400" dirty="0">
                <a:solidFill>
                  <a:srgbClr val="403C4E"/>
                </a:solidFill>
                <a:highlight>
                  <a:srgbClr val="F2F2F2"/>
                </a:highlight>
                <a:latin typeface="Consolas" pitchFamily="34" charset="0"/>
                <a:ea typeface="Consolas" pitchFamily="34" charset="-122"/>
                <a:cs typeface="Consolas" pitchFamily="34" charset="-120"/>
              </a:rPr>
              <a:t>DataLoader</a:t>
            </a:r>
            <a:r>
              <a:rPr lang="en-US" sz="1400" dirty="0">
                <a:solidFill>
                  <a:srgbClr val="403C4E"/>
                </a:solidFill>
                <a:latin typeface="Open Sans" pitchFamily="34" charset="0"/>
                <a:ea typeface="Open Sans" pitchFamily="34" charset="-122"/>
                <a:cs typeface="Open Sans" pitchFamily="34" charset="-120"/>
              </a:rPr>
              <a:t> is configured with a </a:t>
            </a:r>
            <a:r>
              <a:rPr lang="en-US" sz="1400" b="1" dirty="0">
                <a:solidFill>
                  <a:srgbClr val="403C4E"/>
                </a:solidFill>
                <a:latin typeface="Open Sans" pitchFamily="34" charset="0"/>
                <a:ea typeface="Open Sans" pitchFamily="34" charset="-122"/>
                <a:cs typeface="Open Sans" pitchFamily="34" charset="-120"/>
              </a:rPr>
              <a:t>batch size of 8</a:t>
            </a:r>
            <a:r>
              <a:rPr lang="en-US" sz="1400" dirty="0">
                <a:solidFill>
                  <a:srgbClr val="403C4E"/>
                </a:solidFill>
                <a:latin typeface="Open Sans" pitchFamily="34" charset="0"/>
                <a:ea typeface="Open Sans" pitchFamily="34" charset="-122"/>
                <a:cs typeface="Open Sans" pitchFamily="34" charset="-120"/>
              </a:rPr>
              <a:t>, enabling efficient parallel processing during training. The </a:t>
            </a:r>
            <a:r>
              <a:rPr lang="en-US" sz="1400" dirty="0">
                <a:solidFill>
                  <a:srgbClr val="403C4E"/>
                </a:solidFill>
                <a:highlight>
                  <a:srgbClr val="F2F2F2"/>
                </a:highlight>
                <a:latin typeface="Consolas" pitchFamily="34" charset="0"/>
                <a:ea typeface="Consolas" pitchFamily="34" charset="-122"/>
                <a:cs typeface="Consolas" pitchFamily="34" charset="-120"/>
              </a:rPr>
              <a:t>num_workers</a:t>
            </a:r>
            <a:r>
              <a:rPr lang="en-US" sz="1400" dirty="0">
                <a:solidFill>
                  <a:srgbClr val="403C4E"/>
                </a:solidFill>
                <a:latin typeface="Open Sans" pitchFamily="34" charset="0"/>
                <a:ea typeface="Open Sans" pitchFamily="34" charset="-122"/>
                <a:cs typeface="Open Sans" pitchFamily="34" charset="-120"/>
              </a:rPr>
              <a:t> parameter is set to 0, indicating that data loading is handled in the main process, suitable for smaller datasets or debugging.</a:t>
            </a:r>
            <a:endParaRPr lang="en-US" sz="1400" dirty="0"/>
          </a:p>
        </p:txBody>
      </p:sp>
      <p:sp>
        <p:nvSpPr>
          <p:cNvPr id="16" name="Text 14"/>
          <p:cNvSpPr/>
          <p:nvPr/>
        </p:nvSpPr>
        <p:spPr>
          <a:xfrm>
            <a:off x="733425" y="7286744"/>
            <a:ext cx="13163550" cy="293370"/>
          </a:xfrm>
          <a:prstGeom prst="rect">
            <a:avLst/>
          </a:prstGeom>
          <a:noFill/>
          <a:ln/>
        </p:spPr>
        <p:txBody>
          <a:bodyPr wrap="none" lIns="0" tIns="0" rIns="0" bIns="0" rtlCol="0" anchor="t"/>
          <a:lstStyle/>
          <a:p>
            <a:pPr marL="0" indent="0" algn="l">
              <a:lnSpc>
                <a:spcPts val="2300"/>
              </a:lnSpc>
              <a:buNone/>
            </a:pPr>
            <a:r>
              <a:rPr lang="en-US" sz="1400" dirty="0">
                <a:solidFill>
                  <a:srgbClr val="403C4E"/>
                </a:solidFill>
                <a:latin typeface="Open Sans" pitchFamily="34" charset="0"/>
                <a:ea typeface="Open Sans" pitchFamily="34" charset="-122"/>
                <a:cs typeface="Open Sans" pitchFamily="34" charset="-120"/>
              </a:rPr>
              <a:t>This setup ensures that the model receives data in optimized batches, accelerating training and reducing memory overhead.</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4366" y="545783"/>
            <a:ext cx="8240197" cy="503396"/>
          </a:xfrm>
          <a:prstGeom prst="rect">
            <a:avLst/>
          </a:prstGeom>
          <a:noFill/>
          <a:ln/>
        </p:spPr>
        <p:txBody>
          <a:bodyPr wrap="none" lIns="0" tIns="0" rIns="0" bIns="0" rtlCol="0" anchor="t"/>
          <a:lstStyle/>
          <a:p>
            <a:pPr marL="0" indent="0" algn="l">
              <a:lnSpc>
                <a:spcPts val="3950"/>
              </a:lnSpc>
              <a:buNone/>
            </a:pPr>
            <a:r>
              <a:rPr lang="en-US" sz="3150" b="1" dirty="0">
                <a:solidFill>
                  <a:srgbClr val="403C4E"/>
                </a:solidFill>
                <a:latin typeface="Merriweather Bold" pitchFamily="34" charset="0"/>
                <a:ea typeface="Merriweather Bold" pitchFamily="34" charset="-122"/>
                <a:cs typeface="Merriweather Bold" pitchFamily="34" charset="-120"/>
              </a:rPr>
              <a:t>UNet Model with EfficientNet-B3 Encoder</a:t>
            </a:r>
            <a:endParaRPr lang="en-US" sz="3150" dirty="0"/>
          </a:p>
        </p:txBody>
      </p:sp>
      <p:sp>
        <p:nvSpPr>
          <p:cNvPr id="3" name="Text 1"/>
          <p:cNvSpPr/>
          <p:nvPr/>
        </p:nvSpPr>
        <p:spPr>
          <a:xfrm>
            <a:off x="644366" y="1371362"/>
            <a:ext cx="13341668" cy="515303"/>
          </a:xfrm>
          <a:prstGeom prst="rect">
            <a:avLst/>
          </a:prstGeom>
          <a:noFill/>
          <a:ln/>
        </p:spPr>
        <p:txBody>
          <a:bodyPr wrap="square" lIns="0" tIns="0" rIns="0" bIns="0" rtlCol="0" anchor="t"/>
          <a:lstStyle/>
          <a:p>
            <a:pPr marL="0" indent="0" algn="l">
              <a:lnSpc>
                <a:spcPts val="2000"/>
              </a:lnSpc>
              <a:buNone/>
            </a:pPr>
            <a:r>
              <a:rPr lang="en-US" sz="1250" dirty="0">
                <a:solidFill>
                  <a:srgbClr val="403C4E"/>
                </a:solidFill>
                <a:latin typeface="Open Sans" pitchFamily="34" charset="0"/>
                <a:ea typeface="Open Sans" pitchFamily="34" charset="-122"/>
                <a:cs typeface="Open Sans" pitchFamily="34" charset="-120"/>
              </a:rPr>
              <a:t>The segmentation model is built upon the powerful </a:t>
            </a:r>
            <a:r>
              <a:rPr lang="en-US" sz="1250" b="1" dirty="0">
                <a:solidFill>
                  <a:srgbClr val="403C4E"/>
                </a:solidFill>
                <a:latin typeface="Open Sans" pitchFamily="34" charset="0"/>
                <a:ea typeface="Open Sans" pitchFamily="34" charset="-122"/>
                <a:cs typeface="Open Sans" pitchFamily="34" charset="-120"/>
              </a:rPr>
              <a:t>segmentation_models_pytorch (SMP)</a:t>
            </a:r>
            <a:r>
              <a:rPr lang="en-US" sz="1250" dirty="0">
                <a:solidFill>
                  <a:srgbClr val="403C4E"/>
                </a:solidFill>
                <a:latin typeface="Open Sans" pitchFamily="34" charset="0"/>
                <a:ea typeface="Open Sans" pitchFamily="34" charset="-122"/>
                <a:cs typeface="Open Sans" pitchFamily="34" charset="-120"/>
              </a:rPr>
              <a:t> library, offering a highly modular and customizable approach. Our choice of </a:t>
            </a:r>
            <a:r>
              <a:rPr lang="en-US" sz="1250" b="1" dirty="0">
                <a:solidFill>
                  <a:srgbClr val="403C4E"/>
                </a:solidFill>
                <a:latin typeface="Open Sans" pitchFamily="34" charset="0"/>
                <a:ea typeface="Open Sans" pitchFamily="34" charset="-122"/>
                <a:cs typeface="Open Sans" pitchFamily="34" charset="-120"/>
              </a:rPr>
              <a:t>EfficientNet-B3</a:t>
            </a:r>
            <a:r>
              <a:rPr lang="en-US" sz="1250" dirty="0">
                <a:solidFill>
                  <a:srgbClr val="403C4E"/>
                </a:solidFill>
                <a:latin typeface="Open Sans" pitchFamily="34" charset="0"/>
                <a:ea typeface="Open Sans" pitchFamily="34" charset="-122"/>
                <a:cs typeface="Open Sans" pitchFamily="34" charset="-120"/>
              </a:rPr>
              <a:t> as the encoder vastly improves feature extraction capabilities compared to traditional UNet encoders.</a:t>
            </a:r>
            <a:endParaRPr lang="en-US" sz="1250" dirty="0"/>
          </a:p>
        </p:txBody>
      </p:sp>
      <p:sp>
        <p:nvSpPr>
          <p:cNvPr id="4" name="Text 2"/>
          <p:cNvSpPr/>
          <p:nvPr/>
        </p:nvSpPr>
        <p:spPr>
          <a:xfrm>
            <a:off x="644366" y="2228969"/>
            <a:ext cx="2416612" cy="302062"/>
          </a:xfrm>
          <a:prstGeom prst="rect">
            <a:avLst/>
          </a:prstGeom>
          <a:noFill/>
          <a:ln/>
        </p:spPr>
        <p:txBody>
          <a:bodyPr wrap="none" lIns="0" tIns="0" rIns="0" bIns="0" rtlCol="0" anchor="t"/>
          <a:lstStyle/>
          <a:p>
            <a:pPr marL="0" indent="0" algn="l">
              <a:lnSpc>
                <a:spcPts val="2350"/>
              </a:lnSpc>
              <a:buNone/>
            </a:pPr>
            <a:r>
              <a:rPr lang="en-US" sz="1900" b="1" dirty="0">
                <a:solidFill>
                  <a:srgbClr val="403C4E"/>
                </a:solidFill>
                <a:latin typeface="Merriweather Bold" pitchFamily="34" charset="0"/>
                <a:ea typeface="Merriweather Bold" pitchFamily="34" charset="-122"/>
                <a:cs typeface="Merriweather Bold" pitchFamily="34" charset="-120"/>
              </a:rPr>
              <a:t>Model Architecture</a:t>
            </a:r>
            <a:endParaRPr lang="en-US" sz="1900" dirty="0"/>
          </a:p>
        </p:txBody>
      </p:sp>
      <p:sp>
        <p:nvSpPr>
          <p:cNvPr id="5" name="Text 3"/>
          <p:cNvSpPr/>
          <p:nvPr/>
        </p:nvSpPr>
        <p:spPr>
          <a:xfrm>
            <a:off x="644366" y="2692122"/>
            <a:ext cx="5384959" cy="515303"/>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403C4E"/>
                </a:solidFill>
                <a:latin typeface="Open Sans" pitchFamily="34" charset="0"/>
                <a:ea typeface="Open Sans" pitchFamily="34" charset="-122"/>
                <a:cs typeface="Open Sans" pitchFamily="34" charset="-120"/>
              </a:rPr>
              <a:t>Library:</a:t>
            </a:r>
            <a:r>
              <a:rPr lang="en-US" sz="1250" dirty="0">
                <a:solidFill>
                  <a:srgbClr val="403C4E"/>
                </a:solidFill>
                <a:latin typeface="Open Sans" pitchFamily="34" charset="0"/>
                <a:ea typeface="Open Sans" pitchFamily="34" charset="-122"/>
                <a:cs typeface="Open Sans" pitchFamily="34" charset="-120"/>
              </a:rPr>
              <a:t> </a:t>
            </a:r>
            <a:r>
              <a:rPr lang="en-US" sz="1250" dirty="0">
                <a:solidFill>
                  <a:srgbClr val="403C4E"/>
                </a:solidFill>
                <a:highlight>
                  <a:srgbClr val="F2F2F2"/>
                </a:highlight>
                <a:latin typeface="Consolas" pitchFamily="34" charset="0"/>
                <a:ea typeface="Consolas" pitchFamily="34" charset="-122"/>
                <a:cs typeface="Consolas" pitchFamily="34" charset="-120"/>
              </a:rPr>
              <a:t>segmentation_models_pytorch</a:t>
            </a:r>
            <a:r>
              <a:rPr lang="en-US" sz="1250" dirty="0">
                <a:solidFill>
                  <a:srgbClr val="403C4E"/>
                </a:solidFill>
                <a:latin typeface="Open Sans" pitchFamily="34" charset="0"/>
                <a:ea typeface="Open Sans" pitchFamily="34" charset="-122"/>
                <a:cs typeface="Open Sans" pitchFamily="34" charset="-120"/>
              </a:rPr>
              <a:t> (SMP) provides a robust framework for implementing segmentation models.</a:t>
            </a:r>
            <a:endParaRPr lang="en-US" sz="1250" dirty="0"/>
          </a:p>
        </p:txBody>
      </p:sp>
      <p:sp>
        <p:nvSpPr>
          <p:cNvPr id="6" name="Text 4"/>
          <p:cNvSpPr/>
          <p:nvPr/>
        </p:nvSpPr>
        <p:spPr>
          <a:xfrm>
            <a:off x="644366" y="3392566"/>
            <a:ext cx="5632609" cy="1030605"/>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403C4E"/>
                </a:solidFill>
                <a:latin typeface="Open Sans" pitchFamily="34" charset="0"/>
                <a:ea typeface="Open Sans" pitchFamily="34" charset="-122"/>
                <a:cs typeface="Open Sans" pitchFamily="34" charset="-120"/>
              </a:rPr>
              <a:t>Encoder:</a:t>
            </a:r>
            <a:r>
              <a:rPr lang="en-US" sz="1250" dirty="0">
                <a:solidFill>
                  <a:srgbClr val="403C4E"/>
                </a:solidFill>
                <a:latin typeface="Open Sans" pitchFamily="34" charset="0"/>
                <a:ea typeface="Open Sans" pitchFamily="34" charset="-122"/>
                <a:cs typeface="Open Sans" pitchFamily="34" charset="-120"/>
              </a:rPr>
              <a:t> </a:t>
            </a:r>
            <a:r>
              <a:rPr lang="en-US" sz="1250" b="1" dirty="0">
                <a:solidFill>
                  <a:srgbClr val="403C4E"/>
                </a:solidFill>
                <a:latin typeface="Open Sans" pitchFamily="34" charset="0"/>
                <a:ea typeface="Open Sans" pitchFamily="34" charset="-122"/>
                <a:cs typeface="Open Sans" pitchFamily="34" charset="-120"/>
              </a:rPr>
              <a:t>EfficientNet-B3</a:t>
            </a:r>
            <a:r>
              <a:rPr lang="en-US" sz="1250" dirty="0">
                <a:solidFill>
                  <a:srgbClr val="403C4E"/>
                </a:solidFill>
                <a:latin typeface="Open Sans" pitchFamily="34" charset="0"/>
                <a:ea typeface="Open Sans" pitchFamily="34" charset="-122"/>
                <a:cs typeface="Open Sans" pitchFamily="34" charset="-120"/>
              </a:rPr>
              <a:t> is chosen for its superior balance of depth, width, and resolution scaling, leading to efficient and powerful feature learning. It is </a:t>
            </a:r>
            <a:r>
              <a:rPr lang="en-US" sz="1250" b="1" dirty="0">
                <a:solidFill>
                  <a:srgbClr val="403C4E"/>
                </a:solidFill>
                <a:latin typeface="Open Sans" pitchFamily="34" charset="0"/>
                <a:ea typeface="Open Sans" pitchFamily="34" charset="-122"/>
                <a:cs typeface="Open Sans" pitchFamily="34" charset="-120"/>
              </a:rPr>
              <a:t>pre-trained on ImageNet</a:t>
            </a:r>
            <a:r>
              <a:rPr lang="en-US" sz="1250" dirty="0">
                <a:solidFill>
                  <a:srgbClr val="403C4E"/>
                </a:solidFill>
                <a:latin typeface="Open Sans" pitchFamily="34" charset="0"/>
                <a:ea typeface="Open Sans" pitchFamily="34" charset="-122"/>
                <a:cs typeface="Open Sans" pitchFamily="34" charset="-120"/>
              </a:rPr>
              <a:t> to leverage learned hierarchical features from a vast general dataset, accelerating convergence and boosting performance on our specific task.</a:t>
            </a:r>
            <a:endParaRPr lang="en-US" sz="1250" dirty="0"/>
          </a:p>
        </p:txBody>
      </p:sp>
      <p:sp>
        <p:nvSpPr>
          <p:cNvPr id="7" name="Text 5"/>
          <p:cNvSpPr/>
          <p:nvPr/>
        </p:nvSpPr>
        <p:spPr>
          <a:xfrm>
            <a:off x="644366" y="4915198"/>
            <a:ext cx="5718334" cy="772954"/>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403C4E"/>
                </a:solidFill>
                <a:latin typeface="Open Sans" pitchFamily="34" charset="0"/>
                <a:ea typeface="Open Sans" pitchFamily="34" charset="-122"/>
                <a:cs typeface="Open Sans" pitchFamily="34" charset="-120"/>
              </a:rPr>
              <a:t>Decoder:</a:t>
            </a:r>
            <a:r>
              <a:rPr lang="en-US" sz="1250" dirty="0">
                <a:solidFill>
                  <a:srgbClr val="403C4E"/>
                </a:solidFill>
                <a:latin typeface="Open Sans" pitchFamily="34" charset="0"/>
                <a:ea typeface="Open Sans" pitchFamily="34" charset="-122"/>
                <a:cs typeface="Open Sans" pitchFamily="34" charset="-120"/>
              </a:rPr>
              <a:t> A classic </a:t>
            </a:r>
            <a:r>
              <a:rPr lang="en-US" sz="1250" b="1" dirty="0">
                <a:solidFill>
                  <a:srgbClr val="403C4E"/>
                </a:solidFill>
                <a:latin typeface="Open Sans" pitchFamily="34" charset="0"/>
                <a:ea typeface="Open Sans" pitchFamily="34" charset="-122"/>
                <a:cs typeface="Open Sans" pitchFamily="34" charset="-120"/>
              </a:rPr>
              <a:t>UNet-style decoder</a:t>
            </a:r>
            <a:r>
              <a:rPr lang="en-US" sz="1250" dirty="0">
                <a:solidFill>
                  <a:srgbClr val="403C4E"/>
                </a:solidFill>
                <a:latin typeface="Open Sans" pitchFamily="34" charset="0"/>
                <a:ea typeface="Open Sans" pitchFamily="34" charset="-122"/>
                <a:cs typeface="Open Sans" pitchFamily="34" charset="-120"/>
              </a:rPr>
              <a:t> is employed, consisting of a series of upsampling blocks that gradually recover spatial information from the encoder's feature maps, culminating in a high-resolution segmentation mask.</a:t>
            </a:r>
            <a:endParaRPr lang="en-US" sz="1250" dirty="0"/>
          </a:p>
        </p:txBody>
      </p:sp>
      <p:sp>
        <p:nvSpPr>
          <p:cNvPr id="8" name="Text 6"/>
          <p:cNvSpPr/>
          <p:nvPr/>
        </p:nvSpPr>
        <p:spPr>
          <a:xfrm>
            <a:off x="644366" y="6057424"/>
            <a:ext cx="5818346" cy="515303"/>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403C4E"/>
                </a:solidFill>
                <a:latin typeface="Open Sans" pitchFamily="34" charset="0"/>
                <a:ea typeface="Open Sans" pitchFamily="34" charset="-122"/>
                <a:cs typeface="Open Sans" pitchFamily="34" charset="-120"/>
              </a:rPr>
              <a:t>Output Layer:</a:t>
            </a:r>
            <a:r>
              <a:rPr lang="en-US" sz="1250" dirty="0">
                <a:solidFill>
                  <a:srgbClr val="403C4E"/>
                </a:solidFill>
                <a:latin typeface="Open Sans" pitchFamily="34" charset="0"/>
                <a:ea typeface="Open Sans" pitchFamily="34" charset="-122"/>
                <a:cs typeface="Open Sans" pitchFamily="34" charset="-120"/>
              </a:rPr>
              <a:t> The final layer produces a </a:t>
            </a:r>
            <a:r>
              <a:rPr lang="en-US" sz="1250" b="1" dirty="0">
                <a:solidFill>
                  <a:srgbClr val="403C4E"/>
                </a:solidFill>
                <a:latin typeface="Open Sans" pitchFamily="34" charset="0"/>
                <a:ea typeface="Open Sans" pitchFamily="34" charset="-122"/>
                <a:cs typeface="Open Sans" pitchFamily="34" charset="-120"/>
              </a:rPr>
              <a:t>single-channel mask</a:t>
            </a:r>
            <a:r>
              <a:rPr lang="en-US" sz="1250" dirty="0">
                <a:solidFill>
                  <a:srgbClr val="403C4E"/>
                </a:solidFill>
                <a:latin typeface="Open Sans" pitchFamily="34" charset="0"/>
                <a:ea typeface="Open Sans" pitchFamily="34" charset="-122"/>
                <a:cs typeface="Open Sans" pitchFamily="34" charset="-120"/>
              </a:rPr>
              <a:t> activated by a </a:t>
            </a:r>
            <a:r>
              <a:rPr lang="en-US" sz="1250" b="1" dirty="0">
                <a:solidFill>
                  <a:srgbClr val="403C4E"/>
                </a:solidFill>
                <a:latin typeface="Open Sans" pitchFamily="34" charset="0"/>
                <a:ea typeface="Open Sans" pitchFamily="34" charset="-122"/>
                <a:cs typeface="Open Sans" pitchFamily="34" charset="-120"/>
              </a:rPr>
              <a:t>sigmoid function</a:t>
            </a:r>
            <a:r>
              <a:rPr lang="en-US" sz="1250" dirty="0">
                <a:solidFill>
                  <a:srgbClr val="403C4E"/>
                </a:solidFill>
                <a:latin typeface="Open Sans" pitchFamily="34" charset="0"/>
                <a:ea typeface="Open Sans" pitchFamily="34" charset="-122"/>
                <a:cs typeface="Open Sans" pitchFamily="34" charset="-120"/>
              </a:rPr>
              <a:t>, yielding pixel-wise probabilities for nuclei presence.</a:t>
            </a:r>
            <a:endParaRPr lang="en-US" sz="1250" dirty="0"/>
          </a:p>
        </p:txBody>
      </p:sp>
      <p:pic>
        <p:nvPicPr>
          <p:cNvPr id="15" name="Picture 14" descr="A screenshot of a computer&#10;&#10;AI-generated content may be incorrect.">
            <a:extLst>
              <a:ext uri="{FF2B5EF4-FFF2-40B4-BE49-F238E27FC236}">
                <a16:creationId xmlns:a16="http://schemas.microsoft.com/office/drawing/2014/main" id="{17369744-72F5-6142-60E7-B4AA75AA4E72}"/>
              </a:ext>
            </a:extLst>
          </p:cNvPr>
          <p:cNvPicPr>
            <a:picLocks noChangeAspect="1"/>
          </p:cNvPicPr>
          <p:nvPr/>
        </p:nvPicPr>
        <p:blipFill>
          <a:blip r:embed="rId3"/>
          <a:stretch>
            <a:fillRect/>
          </a:stretch>
        </p:blipFill>
        <p:spPr>
          <a:xfrm>
            <a:off x="6462712" y="2057817"/>
            <a:ext cx="7910627" cy="57147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89B0C-34AE-5D6B-3AA9-E7E561B76A6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6EBD0ED-062E-2DC0-7F67-7C52D5F99E27}"/>
              </a:ext>
            </a:extLst>
          </p:cNvPr>
          <p:cNvSpPr/>
          <p:nvPr/>
        </p:nvSpPr>
        <p:spPr>
          <a:xfrm>
            <a:off x="644366" y="545783"/>
            <a:ext cx="8240197" cy="503396"/>
          </a:xfrm>
          <a:prstGeom prst="rect">
            <a:avLst/>
          </a:prstGeom>
          <a:noFill/>
          <a:ln/>
        </p:spPr>
        <p:txBody>
          <a:bodyPr wrap="none" lIns="0" tIns="0" rIns="0" bIns="0" rtlCol="0" anchor="t"/>
          <a:lstStyle/>
          <a:p>
            <a:pPr>
              <a:lnSpc>
                <a:spcPts val="3950"/>
              </a:lnSpc>
            </a:pPr>
            <a:r>
              <a:rPr lang="en-US" sz="3200" b="1" dirty="0">
                <a:solidFill>
                  <a:srgbClr val="403C4E"/>
                </a:solidFill>
                <a:latin typeface="Merriweather Bold" pitchFamily="34" charset="0"/>
                <a:ea typeface="Merriweather Bold" pitchFamily="34" charset="-122"/>
                <a:cs typeface="Merriweather Bold" pitchFamily="34" charset="-120"/>
              </a:rPr>
              <a:t>Loss Function &amp; Optimizer</a:t>
            </a:r>
            <a:endParaRPr lang="en-US" sz="3200" dirty="0"/>
          </a:p>
          <a:p>
            <a:pPr marL="0" indent="0" algn="l">
              <a:lnSpc>
                <a:spcPts val="3950"/>
              </a:lnSpc>
              <a:buNone/>
            </a:pPr>
            <a:endParaRPr lang="en-US" sz="3150" dirty="0"/>
          </a:p>
        </p:txBody>
      </p:sp>
      <p:sp>
        <p:nvSpPr>
          <p:cNvPr id="11" name="Text 8">
            <a:extLst>
              <a:ext uri="{FF2B5EF4-FFF2-40B4-BE49-F238E27FC236}">
                <a16:creationId xmlns:a16="http://schemas.microsoft.com/office/drawing/2014/main" id="{BB26937B-7E0E-B191-BA7D-C819AEFA8AE2}"/>
              </a:ext>
            </a:extLst>
          </p:cNvPr>
          <p:cNvSpPr/>
          <p:nvPr/>
        </p:nvSpPr>
        <p:spPr>
          <a:xfrm>
            <a:off x="644366" y="1309699"/>
            <a:ext cx="13341668" cy="515303"/>
          </a:xfrm>
          <a:prstGeom prst="rect">
            <a:avLst/>
          </a:prstGeom>
          <a:noFill/>
          <a:ln/>
        </p:spPr>
        <p:txBody>
          <a:bodyPr wrap="square" lIns="0" tIns="0" rIns="0" bIns="0" rtlCol="0" anchor="t"/>
          <a:lstStyle/>
          <a:p>
            <a:pPr marL="342900" indent="-342900" algn="l">
              <a:lnSpc>
                <a:spcPts val="2000"/>
              </a:lnSpc>
              <a:buSzPct val="100000"/>
              <a:buChar char="•"/>
            </a:pPr>
            <a:r>
              <a:rPr lang="en-US" sz="1400" b="1" dirty="0">
                <a:solidFill>
                  <a:srgbClr val="403C4E"/>
                </a:solidFill>
                <a:latin typeface="Open Sans" pitchFamily="34" charset="0"/>
                <a:ea typeface="Open Sans" pitchFamily="34" charset="-122"/>
                <a:cs typeface="Open Sans" pitchFamily="34" charset="-120"/>
              </a:rPr>
              <a:t>Hybrid Loss:</a:t>
            </a:r>
            <a:r>
              <a:rPr lang="en-US" sz="1400" dirty="0">
                <a:solidFill>
                  <a:srgbClr val="403C4E"/>
                </a:solidFill>
                <a:latin typeface="Open Sans" pitchFamily="34" charset="0"/>
                <a:ea typeface="Open Sans" pitchFamily="34" charset="-122"/>
                <a:cs typeface="Open Sans" pitchFamily="34" charset="-120"/>
              </a:rPr>
              <a:t> To achieve optimal segmentation, a </a:t>
            </a:r>
            <a:r>
              <a:rPr lang="en-US" sz="1400" b="1" dirty="0">
                <a:solidFill>
                  <a:srgbClr val="403C4E"/>
                </a:solidFill>
                <a:latin typeface="Open Sans" pitchFamily="34" charset="0"/>
                <a:ea typeface="Open Sans" pitchFamily="34" charset="-122"/>
                <a:cs typeface="Open Sans" pitchFamily="34" charset="-120"/>
              </a:rPr>
              <a:t>hybrid loss function</a:t>
            </a:r>
            <a:r>
              <a:rPr lang="en-US" sz="1400" dirty="0">
                <a:solidFill>
                  <a:srgbClr val="403C4E"/>
                </a:solidFill>
                <a:latin typeface="Open Sans" pitchFamily="34" charset="0"/>
                <a:ea typeface="Open Sans" pitchFamily="34" charset="-122"/>
                <a:cs typeface="Open Sans" pitchFamily="34" charset="-120"/>
              </a:rPr>
              <a:t> is used, combining </a:t>
            </a:r>
            <a:r>
              <a:rPr lang="en-US" sz="1400" b="1" dirty="0">
                <a:solidFill>
                  <a:srgbClr val="403C4E"/>
                </a:solidFill>
                <a:latin typeface="Open Sans" pitchFamily="34" charset="0"/>
                <a:ea typeface="Open Sans" pitchFamily="34" charset="-122"/>
                <a:cs typeface="Open Sans" pitchFamily="34" charset="-120"/>
              </a:rPr>
              <a:t>Binary Cross-Entropy (BCE) Loss</a:t>
            </a:r>
            <a:r>
              <a:rPr lang="en-US" sz="1400" dirty="0">
                <a:solidFill>
                  <a:srgbClr val="403C4E"/>
                </a:solidFill>
                <a:latin typeface="Open Sans" pitchFamily="34" charset="0"/>
                <a:ea typeface="Open Sans" pitchFamily="34" charset="-122"/>
                <a:cs typeface="Open Sans" pitchFamily="34" charset="-120"/>
              </a:rPr>
              <a:t> for pixel-wise classification and </a:t>
            </a:r>
            <a:r>
              <a:rPr lang="en-US" sz="1400" b="1" dirty="0">
                <a:solidFill>
                  <a:srgbClr val="403C4E"/>
                </a:solidFill>
                <a:latin typeface="Open Sans" pitchFamily="34" charset="0"/>
                <a:ea typeface="Open Sans" pitchFamily="34" charset="-122"/>
                <a:cs typeface="Open Sans" pitchFamily="34" charset="-120"/>
              </a:rPr>
              <a:t>Dice Loss</a:t>
            </a:r>
            <a:r>
              <a:rPr lang="en-US" sz="1400" dirty="0">
                <a:solidFill>
                  <a:srgbClr val="403C4E"/>
                </a:solidFill>
                <a:latin typeface="Open Sans" pitchFamily="34" charset="0"/>
                <a:ea typeface="Open Sans" pitchFamily="34" charset="-122"/>
                <a:cs typeface="Open Sans" pitchFamily="34" charset="-120"/>
              </a:rPr>
              <a:t> to handle class imbalance and focus on overlap accuracy.</a:t>
            </a:r>
            <a:endParaRPr lang="en-US" sz="1400" dirty="0"/>
          </a:p>
        </p:txBody>
      </p:sp>
      <p:sp>
        <p:nvSpPr>
          <p:cNvPr id="12" name="Text 9">
            <a:extLst>
              <a:ext uri="{FF2B5EF4-FFF2-40B4-BE49-F238E27FC236}">
                <a16:creationId xmlns:a16="http://schemas.microsoft.com/office/drawing/2014/main" id="{C90944B9-6931-8D57-2403-81E1E8767734}"/>
              </a:ext>
            </a:extLst>
          </p:cNvPr>
          <p:cNvSpPr/>
          <p:nvPr/>
        </p:nvSpPr>
        <p:spPr>
          <a:xfrm>
            <a:off x="644366" y="1981063"/>
            <a:ext cx="13341668" cy="257651"/>
          </a:xfrm>
          <a:prstGeom prst="rect">
            <a:avLst/>
          </a:prstGeom>
          <a:noFill/>
          <a:ln/>
        </p:spPr>
        <p:txBody>
          <a:bodyPr wrap="none" lIns="0" tIns="0" rIns="0" bIns="0" rtlCol="0" anchor="t"/>
          <a:lstStyle/>
          <a:p>
            <a:pPr marL="342900" indent="-342900" algn="l">
              <a:lnSpc>
                <a:spcPts val="2000"/>
              </a:lnSpc>
              <a:buSzPct val="100000"/>
              <a:buChar char="•"/>
            </a:pPr>
            <a:r>
              <a:rPr lang="en-US" sz="1300" b="1" dirty="0">
                <a:solidFill>
                  <a:srgbClr val="403C4E"/>
                </a:solidFill>
                <a:latin typeface="Open Sans" pitchFamily="34" charset="0"/>
                <a:ea typeface="Open Sans" pitchFamily="34" charset="-122"/>
                <a:cs typeface="Open Sans" pitchFamily="34" charset="-120"/>
              </a:rPr>
              <a:t>Optimizer:</a:t>
            </a:r>
            <a:r>
              <a:rPr lang="en-US" sz="1300" dirty="0">
                <a:solidFill>
                  <a:srgbClr val="403C4E"/>
                </a:solidFill>
                <a:latin typeface="Open Sans" pitchFamily="34" charset="0"/>
                <a:ea typeface="Open Sans" pitchFamily="34" charset="-122"/>
                <a:cs typeface="Open Sans" pitchFamily="34" charset="-120"/>
              </a:rPr>
              <a:t> The </a:t>
            </a:r>
            <a:r>
              <a:rPr lang="en-US" sz="1300" b="1" dirty="0">
                <a:solidFill>
                  <a:srgbClr val="403C4E"/>
                </a:solidFill>
                <a:latin typeface="Open Sans" pitchFamily="34" charset="0"/>
                <a:ea typeface="Open Sans" pitchFamily="34" charset="-122"/>
                <a:cs typeface="Open Sans" pitchFamily="34" charset="-120"/>
              </a:rPr>
              <a:t>Adam optimizer</a:t>
            </a:r>
            <a:r>
              <a:rPr lang="en-US" sz="1300" dirty="0">
                <a:solidFill>
                  <a:srgbClr val="403C4E"/>
                </a:solidFill>
                <a:latin typeface="Open Sans" pitchFamily="34" charset="0"/>
                <a:ea typeface="Open Sans" pitchFamily="34" charset="-122"/>
                <a:cs typeface="Open Sans" pitchFamily="34" charset="-120"/>
              </a:rPr>
              <a:t> is selected for its efficiency and effectiveness in training deep neural networks, configured with an initial </a:t>
            </a:r>
            <a:r>
              <a:rPr lang="en-US" sz="1300" b="1" dirty="0">
                <a:solidFill>
                  <a:srgbClr val="403C4E"/>
                </a:solidFill>
                <a:latin typeface="Open Sans" pitchFamily="34" charset="0"/>
                <a:ea typeface="Open Sans" pitchFamily="34" charset="-122"/>
                <a:cs typeface="Open Sans" pitchFamily="34" charset="-120"/>
              </a:rPr>
              <a:t>learning rate (LR) of 1e-4</a:t>
            </a:r>
            <a:r>
              <a:rPr lang="en-US" sz="1300" dirty="0">
                <a:solidFill>
                  <a:srgbClr val="403C4E"/>
                </a:solidFill>
                <a:latin typeface="Open Sans" pitchFamily="34" charset="0"/>
                <a:ea typeface="Open Sans" pitchFamily="34" charset="-122"/>
                <a:cs typeface="Open Sans" pitchFamily="34" charset="-120"/>
              </a:rPr>
              <a:t>.</a:t>
            </a:r>
            <a:endParaRPr lang="en-US" sz="1300" dirty="0"/>
          </a:p>
        </p:txBody>
      </p:sp>
      <p:sp>
        <p:nvSpPr>
          <p:cNvPr id="13" name="Text 10">
            <a:extLst>
              <a:ext uri="{FF2B5EF4-FFF2-40B4-BE49-F238E27FC236}">
                <a16:creationId xmlns:a16="http://schemas.microsoft.com/office/drawing/2014/main" id="{AD8EA3EB-8C7E-02BC-515C-7D88044FA0EF}"/>
              </a:ext>
            </a:extLst>
          </p:cNvPr>
          <p:cNvSpPr/>
          <p:nvPr/>
        </p:nvSpPr>
        <p:spPr>
          <a:xfrm>
            <a:off x="644366" y="2394776"/>
            <a:ext cx="13341668" cy="257651"/>
          </a:xfrm>
          <a:prstGeom prst="rect">
            <a:avLst/>
          </a:prstGeom>
          <a:noFill/>
          <a:ln/>
        </p:spPr>
        <p:txBody>
          <a:bodyPr wrap="none" lIns="0" tIns="0" rIns="0" bIns="0" rtlCol="0" anchor="t"/>
          <a:lstStyle/>
          <a:p>
            <a:pPr marL="342900" indent="-342900" algn="l">
              <a:lnSpc>
                <a:spcPts val="2000"/>
              </a:lnSpc>
              <a:buSzPct val="100000"/>
              <a:buChar char="•"/>
            </a:pPr>
            <a:r>
              <a:rPr lang="en-US" sz="1400" b="1" dirty="0">
                <a:solidFill>
                  <a:srgbClr val="403C4E"/>
                </a:solidFill>
                <a:latin typeface="Open Sans" pitchFamily="34" charset="0"/>
                <a:ea typeface="Open Sans" pitchFamily="34" charset="-122"/>
                <a:cs typeface="Open Sans" pitchFamily="34" charset="-120"/>
              </a:rPr>
              <a:t>Epochs:</a:t>
            </a:r>
            <a:r>
              <a:rPr lang="en-US" sz="1400" dirty="0">
                <a:solidFill>
                  <a:srgbClr val="403C4E"/>
                </a:solidFill>
                <a:latin typeface="Open Sans" pitchFamily="34" charset="0"/>
                <a:ea typeface="Open Sans" pitchFamily="34" charset="-122"/>
                <a:cs typeface="Open Sans" pitchFamily="34" charset="-120"/>
              </a:rPr>
              <a:t> The model is trained for </a:t>
            </a:r>
            <a:r>
              <a:rPr lang="en-US" sz="1400" b="1" dirty="0">
                <a:solidFill>
                  <a:srgbClr val="403C4E"/>
                </a:solidFill>
                <a:latin typeface="Open Sans" pitchFamily="34" charset="0"/>
                <a:ea typeface="Open Sans" pitchFamily="34" charset="-122"/>
                <a:cs typeface="Open Sans" pitchFamily="34" charset="-120"/>
              </a:rPr>
              <a:t>80 epochs</a:t>
            </a:r>
            <a:r>
              <a:rPr lang="en-US" sz="1400" dirty="0">
                <a:solidFill>
                  <a:srgbClr val="403C4E"/>
                </a:solidFill>
                <a:latin typeface="Open Sans" pitchFamily="34" charset="0"/>
                <a:ea typeface="Open Sans" pitchFamily="34" charset="-122"/>
                <a:cs typeface="Open Sans" pitchFamily="34" charset="-120"/>
              </a:rPr>
              <a:t> to allow for sufficient convergence and fine-tuning.</a:t>
            </a:r>
            <a:endParaRPr lang="en-US" sz="1400" dirty="0"/>
          </a:p>
        </p:txBody>
      </p:sp>
      <p:sp>
        <p:nvSpPr>
          <p:cNvPr id="14" name="Shape 2">
            <a:extLst>
              <a:ext uri="{FF2B5EF4-FFF2-40B4-BE49-F238E27FC236}">
                <a16:creationId xmlns:a16="http://schemas.microsoft.com/office/drawing/2014/main" id="{3EDB9C73-3266-ECBE-D431-6628139EC967}"/>
              </a:ext>
            </a:extLst>
          </p:cNvPr>
          <p:cNvSpPr/>
          <p:nvPr/>
        </p:nvSpPr>
        <p:spPr>
          <a:xfrm>
            <a:off x="793849" y="2884263"/>
            <a:ext cx="4196358" cy="4985861"/>
          </a:xfrm>
          <a:prstGeom prst="roundRect">
            <a:avLst>
              <a:gd name="adj" fmla="val 2270"/>
            </a:avLst>
          </a:prstGeom>
          <a:solidFill>
            <a:srgbClr val="FFFFFF"/>
          </a:solidFill>
          <a:ln w="30480">
            <a:solidFill>
              <a:srgbClr val="C0C1D7"/>
            </a:solidFill>
            <a:prstDash val="solid"/>
          </a:ln>
        </p:spPr>
        <p:txBody>
          <a:bodyPr/>
          <a:lstStyle/>
          <a:p>
            <a:endParaRPr lang="en-IN"/>
          </a:p>
        </p:txBody>
      </p:sp>
      <p:sp>
        <p:nvSpPr>
          <p:cNvPr id="15" name="Text 3">
            <a:extLst>
              <a:ext uri="{FF2B5EF4-FFF2-40B4-BE49-F238E27FC236}">
                <a16:creationId xmlns:a16="http://schemas.microsoft.com/office/drawing/2014/main" id="{9394354F-2E5B-E5CD-F1C8-61C8F3FC4F4E}"/>
              </a:ext>
            </a:extLst>
          </p:cNvPr>
          <p:cNvSpPr/>
          <p:nvPr/>
        </p:nvSpPr>
        <p:spPr>
          <a:xfrm>
            <a:off x="1051143" y="3141557"/>
            <a:ext cx="3681770" cy="106299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Binary Cross-Entropy with Logits (BCEWithLogitsLoss)</a:t>
            </a:r>
            <a:endParaRPr lang="en-US" sz="2200" dirty="0"/>
          </a:p>
        </p:txBody>
      </p:sp>
      <p:pic>
        <p:nvPicPr>
          <p:cNvPr id="16" name="Image 0">
            <a:extLst>
              <a:ext uri="{FF2B5EF4-FFF2-40B4-BE49-F238E27FC236}">
                <a16:creationId xmlns:a16="http://schemas.microsoft.com/office/drawing/2014/main" id="{DE388B5C-2013-0E5C-3246-B82118F22D10}"/>
              </a:ext>
            </a:extLst>
          </p:cNvPr>
          <p:cNvPicPr>
            <a:picLocks noChangeAspect="1"/>
          </p:cNvPicPr>
          <p:nvPr/>
        </p:nvPicPr>
        <p:blipFill>
          <a:blip r:embed="rId3"/>
          <a:stretch>
            <a:fillRect/>
          </a:stretch>
        </p:blipFill>
        <p:spPr>
          <a:xfrm>
            <a:off x="1051143" y="4491606"/>
            <a:ext cx="3681770" cy="1745456"/>
          </a:xfrm>
          <a:prstGeom prst="rect">
            <a:avLst/>
          </a:prstGeom>
        </p:spPr>
      </p:pic>
      <p:sp>
        <p:nvSpPr>
          <p:cNvPr id="17" name="Text 5">
            <a:extLst>
              <a:ext uri="{FF2B5EF4-FFF2-40B4-BE49-F238E27FC236}">
                <a16:creationId xmlns:a16="http://schemas.microsoft.com/office/drawing/2014/main" id="{51562B6A-313E-6E5D-3BBA-EACD155D1498}"/>
              </a:ext>
            </a:extLst>
          </p:cNvPr>
          <p:cNvSpPr/>
          <p:nvPr/>
        </p:nvSpPr>
        <p:spPr>
          <a:xfrm>
            <a:off x="1051143" y="6524122"/>
            <a:ext cx="3681770"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Standard for binary classification, applies sigmoid internally for numerical stability.</a:t>
            </a:r>
            <a:endParaRPr lang="en-US" sz="1750" dirty="0"/>
          </a:p>
        </p:txBody>
      </p:sp>
      <p:sp>
        <p:nvSpPr>
          <p:cNvPr id="18" name="Shape 6">
            <a:extLst>
              <a:ext uri="{FF2B5EF4-FFF2-40B4-BE49-F238E27FC236}">
                <a16:creationId xmlns:a16="http://schemas.microsoft.com/office/drawing/2014/main" id="{5274E2A1-B0C8-88EA-A6AE-749659DAFD1A}"/>
              </a:ext>
            </a:extLst>
          </p:cNvPr>
          <p:cNvSpPr/>
          <p:nvPr/>
        </p:nvSpPr>
        <p:spPr>
          <a:xfrm>
            <a:off x="5217021" y="2884263"/>
            <a:ext cx="4196358" cy="4985861"/>
          </a:xfrm>
          <a:prstGeom prst="roundRect">
            <a:avLst>
              <a:gd name="adj" fmla="val 2270"/>
            </a:avLst>
          </a:prstGeom>
          <a:solidFill>
            <a:srgbClr val="FFFFFF"/>
          </a:solidFill>
          <a:ln w="30480">
            <a:solidFill>
              <a:srgbClr val="C0C1D7"/>
            </a:solidFill>
            <a:prstDash val="solid"/>
          </a:ln>
        </p:spPr>
        <p:txBody>
          <a:bodyPr/>
          <a:lstStyle/>
          <a:p>
            <a:endParaRPr lang="en-IN"/>
          </a:p>
        </p:txBody>
      </p:sp>
      <p:sp>
        <p:nvSpPr>
          <p:cNvPr id="19" name="Text 7">
            <a:extLst>
              <a:ext uri="{FF2B5EF4-FFF2-40B4-BE49-F238E27FC236}">
                <a16:creationId xmlns:a16="http://schemas.microsoft.com/office/drawing/2014/main" id="{2C5D8966-A086-EB08-5BDF-58DA2AFF30D7}"/>
              </a:ext>
            </a:extLst>
          </p:cNvPr>
          <p:cNvSpPr/>
          <p:nvPr/>
        </p:nvSpPr>
        <p:spPr>
          <a:xfrm>
            <a:off x="5474315" y="3141557"/>
            <a:ext cx="3681770" cy="70866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Dice Coefficient &amp; Dice Loss</a:t>
            </a:r>
            <a:endParaRPr lang="en-US" sz="2200" dirty="0"/>
          </a:p>
        </p:txBody>
      </p:sp>
      <p:sp>
        <p:nvSpPr>
          <p:cNvPr id="20" name="Text 8">
            <a:extLst>
              <a:ext uri="{FF2B5EF4-FFF2-40B4-BE49-F238E27FC236}">
                <a16:creationId xmlns:a16="http://schemas.microsoft.com/office/drawing/2014/main" id="{EC18B1D6-3A33-4C96-0FD2-0D3466A80D6C}"/>
              </a:ext>
            </a:extLst>
          </p:cNvPr>
          <p:cNvSpPr/>
          <p:nvPr/>
        </p:nvSpPr>
        <p:spPr>
          <a:xfrm>
            <a:off x="5474315" y="4137276"/>
            <a:ext cx="3681770" cy="72961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200"/>
              </a:lnSpc>
              <a:buNone/>
            </a:pPr>
            <a:endParaRPr lang="en-US" sz="2000" dirty="0"/>
          </a:p>
        </p:txBody>
      </p:sp>
      <p:pic>
        <p:nvPicPr>
          <p:cNvPr id="21" name="Image 1">
            <a:extLst>
              <a:ext uri="{FF2B5EF4-FFF2-40B4-BE49-F238E27FC236}">
                <a16:creationId xmlns:a16="http://schemas.microsoft.com/office/drawing/2014/main" id="{4F23D489-82CB-4E4B-47E9-1454D9CBDBD9}"/>
              </a:ext>
            </a:extLst>
          </p:cNvPr>
          <p:cNvPicPr>
            <a:picLocks noChangeAspect="1"/>
          </p:cNvPicPr>
          <p:nvPr/>
        </p:nvPicPr>
        <p:blipFill>
          <a:blip r:embed="rId4"/>
          <a:stretch>
            <a:fillRect/>
          </a:stretch>
        </p:blipFill>
        <p:spPr>
          <a:xfrm>
            <a:off x="5474315" y="4137276"/>
            <a:ext cx="3681770" cy="729615"/>
          </a:xfrm>
          <a:prstGeom prst="rect">
            <a:avLst/>
          </a:prstGeom>
        </p:spPr>
      </p:pic>
      <p:sp>
        <p:nvSpPr>
          <p:cNvPr id="22" name="Text 9">
            <a:extLst>
              <a:ext uri="{FF2B5EF4-FFF2-40B4-BE49-F238E27FC236}">
                <a16:creationId xmlns:a16="http://schemas.microsoft.com/office/drawing/2014/main" id="{B6A00AD3-2BB3-AEFF-023C-03A8C404108C}"/>
              </a:ext>
            </a:extLst>
          </p:cNvPr>
          <p:cNvSpPr/>
          <p:nvPr/>
        </p:nvSpPr>
        <p:spPr>
          <a:xfrm>
            <a:off x="5474315" y="5153951"/>
            <a:ext cx="3681770" cy="3932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200"/>
              </a:lnSpc>
              <a:buNone/>
            </a:pPr>
            <a:endParaRPr lang="en-US" sz="2000" dirty="0"/>
          </a:p>
        </p:txBody>
      </p:sp>
      <p:pic>
        <p:nvPicPr>
          <p:cNvPr id="23" name="Image 2">
            <a:extLst>
              <a:ext uri="{FF2B5EF4-FFF2-40B4-BE49-F238E27FC236}">
                <a16:creationId xmlns:a16="http://schemas.microsoft.com/office/drawing/2014/main" id="{95F90B66-2EF3-BF79-7445-6AA98003837C}"/>
              </a:ext>
            </a:extLst>
          </p:cNvPr>
          <p:cNvPicPr>
            <a:picLocks noChangeAspect="1"/>
          </p:cNvPicPr>
          <p:nvPr/>
        </p:nvPicPr>
        <p:blipFill>
          <a:blip r:embed="rId5"/>
          <a:stretch>
            <a:fillRect/>
          </a:stretch>
        </p:blipFill>
        <p:spPr>
          <a:xfrm>
            <a:off x="5474315" y="5153951"/>
            <a:ext cx="3681770" cy="393263"/>
          </a:xfrm>
          <a:prstGeom prst="rect">
            <a:avLst/>
          </a:prstGeom>
        </p:spPr>
      </p:pic>
      <p:sp>
        <p:nvSpPr>
          <p:cNvPr id="24" name="Text 10">
            <a:extLst>
              <a:ext uri="{FF2B5EF4-FFF2-40B4-BE49-F238E27FC236}">
                <a16:creationId xmlns:a16="http://schemas.microsoft.com/office/drawing/2014/main" id="{08224333-1738-37B8-4E60-C94EBF0895B3}"/>
              </a:ext>
            </a:extLst>
          </p:cNvPr>
          <p:cNvSpPr/>
          <p:nvPr/>
        </p:nvSpPr>
        <p:spPr>
          <a:xfrm>
            <a:off x="5474315" y="5834274"/>
            <a:ext cx="3681770"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Effectively handles class imbalance by focusing on the overlap between prediction and ground truth.</a:t>
            </a:r>
            <a:endParaRPr lang="en-US" sz="1750" dirty="0"/>
          </a:p>
        </p:txBody>
      </p:sp>
      <p:sp>
        <p:nvSpPr>
          <p:cNvPr id="25" name="Shape 11">
            <a:extLst>
              <a:ext uri="{FF2B5EF4-FFF2-40B4-BE49-F238E27FC236}">
                <a16:creationId xmlns:a16="http://schemas.microsoft.com/office/drawing/2014/main" id="{53A5BD6F-FE0E-7C3A-A44E-39750B8AD475}"/>
              </a:ext>
            </a:extLst>
          </p:cNvPr>
          <p:cNvSpPr/>
          <p:nvPr/>
        </p:nvSpPr>
        <p:spPr>
          <a:xfrm>
            <a:off x="9640192" y="2884263"/>
            <a:ext cx="4196358" cy="4985861"/>
          </a:xfrm>
          <a:prstGeom prst="roundRect">
            <a:avLst>
              <a:gd name="adj" fmla="val 2270"/>
            </a:avLst>
          </a:prstGeom>
          <a:solidFill>
            <a:srgbClr val="FFFFFF"/>
          </a:solidFill>
          <a:ln w="30480">
            <a:solidFill>
              <a:srgbClr val="C0C1D7"/>
            </a:solidFill>
            <a:prstDash val="solid"/>
          </a:ln>
        </p:spPr>
        <p:txBody>
          <a:bodyPr/>
          <a:lstStyle/>
          <a:p>
            <a:endParaRPr lang="en-IN"/>
          </a:p>
        </p:txBody>
      </p:sp>
      <p:sp>
        <p:nvSpPr>
          <p:cNvPr id="26" name="Text 12">
            <a:extLst>
              <a:ext uri="{FF2B5EF4-FFF2-40B4-BE49-F238E27FC236}">
                <a16:creationId xmlns:a16="http://schemas.microsoft.com/office/drawing/2014/main" id="{CD614EFE-77EF-B040-84C5-73911CB94625}"/>
              </a:ext>
            </a:extLst>
          </p:cNvPr>
          <p:cNvSpPr/>
          <p:nvPr/>
        </p:nvSpPr>
        <p:spPr>
          <a:xfrm>
            <a:off x="9897486" y="3141557"/>
            <a:ext cx="2835235" cy="35433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Combined Loss</a:t>
            </a:r>
            <a:endParaRPr lang="en-US" sz="2200" dirty="0"/>
          </a:p>
        </p:txBody>
      </p:sp>
      <p:sp>
        <p:nvSpPr>
          <p:cNvPr id="27" name="Text 13">
            <a:extLst>
              <a:ext uri="{FF2B5EF4-FFF2-40B4-BE49-F238E27FC236}">
                <a16:creationId xmlns:a16="http://schemas.microsoft.com/office/drawing/2014/main" id="{F30EF528-4CF7-A6DE-407F-44409C778178}"/>
              </a:ext>
            </a:extLst>
          </p:cNvPr>
          <p:cNvSpPr/>
          <p:nvPr/>
        </p:nvSpPr>
        <p:spPr>
          <a:xfrm>
            <a:off x="9897486" y="3782946"/>
            <a:ext cx="3681770" cy="39326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200"/>
              </a:lnSpc>
              <a:buNone/>
            </a:pPr>
            <a:endParaRPr lang="en-US" sz="2000" dirty="0"/>
          </a:p>
        </p:txBody>
      </p:sp>
      <p:pic>
        <p:nvPicPr>
          <p:cNvPr id="28" name="Image 3">
            <a:extLst>
              <a:ext uri="{FF2B5EF4-FFF2-40B4-BE49-F238E27FC236}">
                <a16:creationId xmlns:a16="http://schemas.microsoft.com/office/drawing/2014/main" id="{02B08CFF-3B0F-5A34-BE5E-51E56BDE64C8}"/>
              </a:ext>
            </a:extLst>
          </p:cNvPr>
          <p:cNvPicPr>
            <a:picLocks noChangeAspect="1"/>
          </p:cNvPicPr>
          <p:nvPr/>
        </p:nvPicPr>
        <p:blipFill>
          <a:blip r:embed="rId6"/>
          <a:stretch>
            <a:fillRect/>
          </a:stretch>
        </p:blipFill>
        <p:spPr>
          <a:xfrm>
            <a:off x="9897486" y="3782946"/>
            <a:ext cx="3681770" cy="393263"/>
          </a:xfrm>
          <a:prstGeom prst="rect">
            <a:avLst/>
          </a:prstGeom>
        </p:spPr>
      </p:pic>
      <p:sp>
        <p:nvSpPr>
          <p:cNvPr id="29" name="Text 14">
            <a:extLst>
              <a:ext uri="{FF2B5EF4-FFF2-40B4-BE49-F238E27FC236}">
                <a16:creationId xmlns:a16="http://schemas.microsoft.com/office/drawing/2014/main" id="{7C5219C5-C738-12E2-C1A5-B0292346A5EA}"/>
              </a:ext>
            </a:extLst>
          </p:cNvPr>
          <p:cNvSpPr/>
          <p:nvPr/>
        </p:nvSpPr>
        <p:spPr>
          <a:xfrm>
            <a:off x="9897486" y="4463270"/>
            <a:ext cx="3681770"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use a weighted sum of BCE and Dice Loss. Recommended weights: </a:t>
            </a:r>
            <a:r>
              <a:rPr lang="en-US" sz="1750" dirty="0">
                <a:solidFill>
                  <a:srgbClr val="008080"/>
                </a:solidFill>
                <a:latin typeface="Inter" pitchFamily="34" charset="0"/>
                <a:ea typeface="Inter" pitchFamily="34" charset="-122"/>
                <a:cs typeface="Inter" pitchFamily="34" charset="-120"/>
              </a:rPr>
              <a:t>α=0.5, β=0.5</a:t>
            </a:r>
            <a:r>
              <a:rPr lang="en-US" sz="1750" dirty="0">
                <a:solidFill>
                  <a:srgbClr val="272525"/>
                </a:solidFill>
                <a:latin typeface="Inter" pitchFamily="34" charset="0"/>
                <a:ea typeface="Inter" pitchFamily="34" charset="-122"/>
                <a:cs typeface="Inter" pitchFamily="34" charset="-120"/>
              </a:rPr>
              <a:t>.</a:t>
            </a:r>
            <a:endParaRPr lang="en-US" sz="1750" dirty="0"/>
          </a:p>
        </p:txBody>
      </p:sp>
    </p:spTree>
    <p:extLst>
      <p:ext uri="{BB962C8B-B14F-4D97-AF65-F5344CB8AC3E}">
        <p14:creationId xmlns:p14="http://schemas.microsoft.com/office/powerpoint/2010/main" val="900152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25FBF36-6CC8-2E39-3BDD-F1A5386D6ADC}"/>
              </a:ext>
            </a:extLst>
          </p:cNvPr>
          <p:cNvPicPr>
            <a:picLocks noChangeAspect="1"/>
          </p:cNvPicPr>
          <p:nvPr/>
        </p:nvPicPr>
        <p:blipFill>
          <a:blip r:embed="rId3"/>
          <a:stretch>
            <a:fillRect/>
          </a:stretch>
        </p:blipFill>
        <p:spPr>
          <a:xfrm>
            <a:off x="7463806" y="2005370"/>
            <a:ext cx="6726785" cy="3100507"/>
          </a:xfrm>
          <a:prstGeom prst="rect">
            <a:avLst/>
          </a:prstGeom>
        </p:spPr>
      </p:pic>
      <p:sp>
        <p:nvSpPr>
          <p:cNvPr id="2" name="Text 0"/>
          <p:cNvSpPr/>
          <p:nvPr/>
        </p:nvSpPr>
        <p:spPr>
          <a:xfrm>
            <a:off x="406956" y="279797"/>
            <a:ext cx="6923484" cy="318016"/>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The Training Loop: Cultivating Segmentation Accuracy</a:t>
            </a:r>
            <a:endParaRPr lang="en-US" sz="2000" dirty="0"/>
          </a:p>
        </p:txBody>
      </p:sp>
      <p:sp>
        <p:nvSpPr>
          <p:cNvPr id="3" name="Text 1"/>
          <p:cNvSpPr/>
          <p:nvPr/>
        </p:nvSpPr>
        <p:spPr>
          <a:xfrm>
            <a:off x="439809" y="695789"/>
            <a:ext cx="13816489" cy="162878"/>
          </a:xfrm>
          <a:prstGeom prst="rect">
            <a:avLst/>
          </a:prstGeom>
          <a:noFill/>
          <a:ln/>
        </p:spPr>
        <p:txBody>
          <a:bodyPr wrap="none" lIns="0" tIns="0" rIns="0" bIns="0" rtlCol="0" anchor="t"/>
          <a:lstStyle/>
          <a:p>
            <a:pPr marL="0" indent="0" algn="l">
              <a:lnSpc>
                <a:spcPts val="1250"/>
              </a:lnSpc>
              <a:buNone/>
            </a:pPr>
            <a:r>
              <a:rPr lang="en-US" sz="1400" dirty="0">
                <a:solidFill>
                  <a:srgbClr val="403C4E"/>
                </a:solidFill>
                <a:latin typeface="Open Sans" pitchFamily="34" charset="0"/>
                <a:ea typeface="Open Sans" pitchFamily="34" charset="-122"/>
                <a:cs typeface="Open Sans" pitchFamily="34" charset="-120"/>
              </a:rPr>
              <a:t>The training loop orchestrates the learning process, iteratively refining the model's parameters to accurately segment nuclei. </a:t>
            </a:r>
          </a:p>
          <a:p>
            <a:pPr marL="0" indent="0" algn="l">
              <a:lnSpc>
                <a:spcPts val="1250"/>
              </a:lnSpc>
              <a:buNone/>
            </a:pPr>
            <a:r>
              <a:rPr lang="en-US" sz="1400" dirty="0">
                <a:solidFill>
                  <a:srgbClr val="403C4E"/>
                </a:solidFill>
                <a:latin typeface="Open Sans" pitchFamily="34" charset="0"/>
                <a:ea typeface="Open Sans" pitchFamily="34" charset="-122"/>
                <a:cs typeface="Open Sans" pitchFamily="34" charset="-120"/>
              </a:rPr>
              <a:t>It systematically processes data in batches, computes loss, updates weights, and monitors progress through various metrics and visualizations.</a:t>
            </a:r>
            <a:endParaRPr lang="en-US" sz="1400" dirty="0"/>
          </a:p>
        </p:txBody>
      </p:sp>
      <p:sp>
        <p:nvSpPr>
          <p:cNvPr id="4" name="Text 2"/>
          <p:cNvSpPr/>
          <p:nvPr/>
        </p:nvSpPr>
        <p:spPr>
          <a:xfrm>
            <a:off x="406955" y="1159907"/>
            <a:ext cx="101679" cy="127159"/>
          </a:xfrm>
          <a:prstGeom prst="rect">
            <a:avLst/>
          </a:prstGeom>
          <a:noFill/>
          <a:ln/>
        </p:spPr>
        <p:txBody>
          <a:bodyPr wrap="none" lIns="0" tIns="0" rIns="0" bIns="0" rtlCol="0" anchor="t"/>
          <a:lstStyle/>
          <a:p>
            <a:pPr marL="0" indent="0" algn="l">
              <a:lnSpc>
                <a:spcPts val="1250"/>
              </a:lnSpc>
              <a:buNone/>
            </a:pPr>
            <a:r>
              <a:rPr lang="en-US" sz="800" dirty="0">
                <a:solidFill>
                  <a:srgbClr val="403C4E"/>
                </a:solidFill>
                <a:latin typeface="Merriweather Light" pitchFamily="34" charset="0"/>
                <a:ea typeface="Merriweather Light" pitchFamily="34" charset="-122"/>
                <a:cs typeface="Merriweather Light" pitchFamily="34" charset="-120"/>
              </a:rPr>
              <a:t>01</a:t>
            </a:r>
            <a:endParaRPr lang="en-US" sz="800" dirty="0"/>
          </a:p>
        </p:txBody>
      </p:sp>
      <p:sp>
        <p:nvSpPr>
          <p:cNvPr id="5" name="Shape 3"/>
          <p:cNvSpPr/>
          <p:nvPr/>
        </p:nvSpPr>
        <p:spPr>
          <a:xfrm>
            <a:off x="406955" y="1317427"/>
            <a:ext cx="4537710" cy="15240"/>
          </a:xfrm>
          <a:prstGeom prst="rect">
            <a:avLst/>
          </a:prstGeom>
          <a:solidFill>
            <a:srgbClr val="FFAD94"/>
          </a:solidFill>
          <a:ln/>
        </p:spPr>
        <p:txBody>
          <a:bodyPr/>
          <a:lstStyle/>
          <a:p>
            <a:endParaRPr lang="en-IN"/>
          </a:p>
        </p:txBody>
      </p:sp>
      <p:sp>
        <p:nvSpPr>
          <p:cNvPr id="6" name="Text 4"/>
          <p:cNvSpPr/>
          <p:nvPr/>
        </p:nvSpPr>
        <p:spPr>
          <a:xfrm>
            <a:off x="406955" y="1398747"/>
            <a:ext cx="1423749" cy="158948"/>
          </a:xfrm>
          <a:prstGeom prst="rect">
            <a:avLst/>
          </a:prstGeom>
          <a:noFill/>
          <a:ln/>
        </p:spPr>
        <p:txBody>
          <a:bodyPr wrap="none" lIns="0" tIns="0" rIns="0" bIns="0" rtlCol="0" anchor="t"/>
          <a:lstStyle/>
          <a:p>
            <a:pPr marL="0" indent="0" algn="l">
              <a:lnSpc>
                <a:spcPts val="1250"/>
              </a:lnSpc>
              <a:buNone/>
            </a:pPr>
            <a:r>
              <a:rPr lang="en-US" sz="1600" b="1" dirty="0">
                <a:solidFill>
                  <a:srgbClr val="403C4E"/>
                </a:solidFill>
                <a:latin typeface="Merriweather Bold" pitchFamily="34" charset="0"/>
                <a:ea typeface="Merriweather Bold" pitchFamily="34" charset="-122"/>
                <a:cs typeface="Merriweather Bold" pitchFamily="34" charset="-120"/>
              </a:rPr>
              <a:t>Batch-wise Processing</a:t>
            </a:r>
            <a:endParaRPr lang="en-US" sz="1600" dirty="0"/>
          </a:p>
        </p:txBody>
      </p:sp>
      <p:sp>
        <p:nvSpPr>
          <p:cNvPr id="7" name="Text 5"/>
          <p:cNvSpPr/>
          <p:nvPr/>
        </p:nvSpPr>
        <p:spPr>
          <a:xfrm>
            <a:off x="406954" y="1618655"/>
            <a:ext cx="7795541" cy="325755"/>
          </a:xfrm>
          <a:prstGeom prst="rect">
            <a:avLst/>
          </a:prstGeom>
          <a:noFill/>
          <a:ln/>
        </p:spPr>
        <p:txBody>
          <a:bodyPr wrap="square" lIns="0" tIns="0" rIns="0" bIns="0" rtlCol="0" anchor="t"/>
          <a:lstStyle/>
          <a:p>
            <a:pPr marL="0" indent="0" algn="l">
              <a:lnSpc>
                <a:spcPts val="1250"/>
              </a:lnSpc>
              <a:buNone/>
            </a:pPr>
            <a:r>
              <a:rPr lang="en-US" sz="1400" dirty="0">
                <a:solidFill>
                  <a:srgbClr val="403C4E"/>
                </a:solidFill>
                <a:latin typeface="Open Sans" pitchFamily="34" charset="0"/>
                <a:ea typeface="Open Sans" pitchFamily="34" charset="-122"/>
                <a:cs typeface="Open Sans" pitchFamily="34" charset="-120"/>
              </a:rPr>
              <a:t>Data is fed to the model in mini-batches. For each batch, the images undergo a </a:t>
            </a:r>
            <a:r>
              <a:rPr lang="en-US" sz="1400" b="1" dirty="0">
                <a:solidFill>
                  <a:srgbClr val="403C4E"/>
                </a:solidFill>
                <a:latin typeface="Open Sans" pitchFamily="34" charset="0"/>
                <a:ea typeface="Open Sans" pitchFamily="34" charset="-122"/>
                <a:cs typeface="Open Sans" pitchFamily="34" charset="-120"/>
              </a:rPr>
              <a:t>forward pass</a:t>
            </a:r>
            <a:r>
              <a:rPr lang="en-US" sz="1400" dirty="0">
                <a:solidFill>
                  <a:srgbClr val="403C4E"/>
                </a:solidFill>
                <a:latin typeface="Open Sans" pitchFamily="34" charset="0"/>
                <a:ea typeface="Open Sans" pitchFamily="34" charset="-122"/>
                <a:cs typeface="Open Sans" pitchFamily="34" charset="-120"/>
              </a:rPr>
              <a:t> through the UNet model to generate predicted masks.</a:t>
            </a:r>
            <a:endParaRPr lang="en-US" sz="1400" dirty="0"/>
          </a:p>
        </p:txBody>
      </p:sp>
      <p:sp>
        <p:nvSpPr>
          <p:cNvPr id="8" name="Text 6"/>
          <p:cNvSpPr/>
          <p:nvPr/>
        </p:nvSpPr>
        <p:spPr>
          <a:xfrm>
            <a:off x="406956" y="2176344"/>
            <a:ext cx="101679" cy="127159"/>
          </a:xfrm>
          <a:prstGeom prst="rect">
            <a:avLst/>
          </a:prstGeom>
          <a:noFill/>
          <a:ln/>
        </p:spPr>
        <p:txBody>
          <a:bodyPr wrap="none" lIns="0" tIns="0" rIns="0" bIns="0" rtlCol="0" anchor="t"/>
          <a:lstStyle/>
          <a:p>
            <a:pPr marL="0" indent="0" algn="l">
              <a:lnSpc>
                <a:spcPts val="1250"/>
              </a:lnSpc>
              <a:buNone/>
            </a:pPr>
            <a:r>
              <a:rPr lang="en-US" sz="800" dirty="0">
                <a:solidFill>
                  <a:srgbClr val="403C4E"/>
                </a:solidFill>
                <a:latin typeface="Merriweather Light" pitchFamily="34" charset="0"/>
                <a:ea typeface="Merriweather Light" pitchFamily="34" charset="-122"/>
                <a:cs typeface="Merriweather Light" pitchFamily="34" charset="-120"/>
              </a:rPr>
              <a:t>02</a:t>
            </a:r>
            <a:endParaRPr lang="en-US" sz="800" dirty="0"/>
          </a:p>
        </p:txBody>
      </p:sp>
      <p:sp>
        <p:nvSpPr>
          <p:cNvPr id="9" name="Shape 7"/>
          <p:cNvSpPr/>
          <p:nvPr/>
        </p:nvSpPr>
        <p:spPr>
          <a:xfrm>
            <a:off x="406956" y="2333864"/>
            <a:ext cx="4537710" cy="15240"/>
          </a:xfrm>
          <a:prstGeom prst="rect">
            <a:avLst/>
          </a:prstGeom>
          <a:solidFill>
            <a:srgbClr val="FFAD94"/>
          </a:solidFill>
          <a:ln/>
        </p:spPr>
        <p:txBody>
          <a:bodyPr/>
          <a:lstStyle/>
          <a:p>
            <a:endParaRPr lang="en-IN"/>
          </a:p>
        </p:txBody>
      </p:sp>
      <p:sp>
        <p:nvSpPr>
          <p:cNvPr id="10" name="Text 8"/>
          <p:cNvSpPr/>
          <p:nvPr/>
        </p:nvSpPr>
        <p:spPr>
          <a:xfrm>
            <a:off x="406956" y="2415184"/>
            <a:ext cx="1603177" cy="158948"/>
          </a:xfrm>
          <a:prstGeom prst="rect">
            <a:avLst/>
          </a:prstGeom>
          <a:noFill/>
          <a:ln/>
        </p:spPr>
        <p:txBody>
          <a:bodyPr wrap="none" lIns="0" tIns="0" rIns="0" bIns="0" rtlCol="0" anchor="t"/>
          <a:lstStyle/>
          <a:p>
            <a:pPr marL="0" indent="0" algn="l">
              <a:lnSpc>
                <a:spcPts val="1250"/>
              </a:lnSpc>
              <a:buNone/>
            </a:pPr>
            <a:r>
              <a:rPr lang="en-US" sz="1600" b="1" dirty="0">
                <a:solidFill>
                  <a:srgbClr val="403C4E"/>
                </a:solidFill>
                <a:latin typeface="Merriweather Bold" pitchFamily="34" charset="0"/>
                <a:ea typeface="Merriweather Bold" pitchFamily="34" charset="-122"/>
                <a:cs typeface="Merriweather Bold" pitchFamily="34" charset="-120"/>
              </a:rPr>
              <a:t>Loss &amp; Metric Calculation</a:t>
            </a:r>
            <a:endParaRPr lang="en-US" sz="1600" dirty="0"/>
          </a:p>
        </p:txBody>
      </p:sp>
      <p:sp>
        <p:nvSpPr>
          <p:cNvPr id="11" name="Text 9"/>
          <p:cNvSpPr/>
          <p:nvPr/>
        </p:nvSpPr>
        <p:spPr>
          <a:xfrm>
            <a:off x="406956" y="2635092"/>
            <a:ext cx="7795540" cy="488633"/>
          </a:xfrm>
          <a:prstGeom prst="rect">
            <a:avLst/>
          </a:prstGeom>
          <a:noFill/>
          <a:ln/>
        </p:spPr>
        <p:txBody>
          <a:bodyPr wrap="square" lIns="0" tIns="0" rIns="0" bIns="0" rtlCol="0" anchor="t"/>
          <a:lstStyle/>
          <a:p>
            <a:pPr marL="0" indent="0" algn="l">
              <a:lnSpc>
                <a:spcPts val="1250"/>
              </a:lnSpc>
              <a:buNone/>
            </a:pPr>
            <a:r>
              <a:rPr lang="en-US" sz="1400" dirty="0">
                <a:solidFill>
                  <a:srgbClr val="403C4E"/>
                </a:solidFill>
                <a:latin typeface="Open Sans" pitchFamily="34" charset="0"/>
                <a:ea typeface="Open Sans" pitchFamily="34" charset="-122"/>
                <a:cs typeface="Open Sans" pitchFamily="34" charset="-120"/>
              </a:rPr>
              <a:t>The predicted masks are compared against the ground truth masks to calculate the </a:t>
            </a:r>
            <a:r>
              <a:rPr lang="en-US" sz="1400" b="1" dirty="0">
                <a:solidFill>
                  <a:srgbClr val="403C4E"/>
                </a:solidFill>
                <a:latin typeface="Open Sans" pitchFamily="34" charset="0"/>
                <a:ea typeface="Open Sans" pitchFamily="34" charset="-122"/>
                <a:cs typeface="Open Sans" pitchFamily="34" charset="-120"/>
              </a:rPr>
              <a:t>hybrid loss</a:t>
            </a:r>
            <a:r>
              <a:rPr lang="en-US" sz="1400" dirty="0">
                <a:solidFill>
                  <a:srgbClr val="403C4E"/>
                </a:solidFill>
                <a:latin typeface="Open Sans" pitchFamily="34" charset="0"/>
                <a:ea typeface="Open Sans" pitchFamily="34" charset="-122"/>
                <a:cs typeface="Open Sans" pitchFamily="34" charset="-120"/>
              </a:rPr>
              <a:t> (BCE + Dice). Simultaneously, the </a:t>
            </a:r>
            <a:r>
              <a:rPr lang="en-US" sz="1400" b="1" dirty="0">
                <a:solidFill>
                  <a:srgbClr val="403C4E"/>
                </a:solidFill>
                <a:latin typeface="Open Sans" pitchFamily="34" charset="0"/>
                <a:ea typeface="Open Sans" pitchFamily="34" charset="-122"/>
                <a:cs typeface="Open Sans" pitchFamily="34" charset="-120"/>
              </a:rPr>
              <a:t>Dice score</a:t>
            </a:r>
            <a:r>
              <a:rPr lang="en-US" sz="1400" dirty="0">
                <a:solidFill>
                  <a:srgbClr val="403C4E"/>
                </a:solidFill>
                <a:latin typeface="Open Sans" pitchFamily="34" charset="0"/>
                <a:ea typeface="Open Sans" pitchFamily="34" charset="-122"/>
                <a:cs typeface="Open Sans" pitchFamily="34" charset="-120"/>
              </a:rPr>
              <a:t> is computed to provide an interpretable measure of segmentation accuracy.</a:t>
            </a:r>
            <a:endParaRPr lang="en-US" sz="1400" dirty="0"/>
          </a:p>
        </p:txBody>
      </p:sp>
      <p:sp>
        <p:nvSpPr>
          <p:cNvPr id="12" name="Text 10"/>
          <p:cNvSpPr/>
          <p:nvPr/>
        </p:nvSpPr>
        <p:spPr>
          <a:xfrm>
            <a:off x="439809" y="3392655"/>
            <a:ext cx="101679" cy="127159"/>
          </a:xfrm>
          <a:prstGeom prst="rect">
            <a:avLst/>
          </a:prstGeom>
          <a:noFill/>
          <a:ln/>
        </p:spPr>
        <p:txBody>
          <a:bodyPr wrap="none" lIns="0" tIns="0" rIns="0" bIns="0" rtlCol="0" anchor="t"/>
          <a:lstStyle/>
          <a:p>
            <a:pPr marL="0" indent="0" algn="l">
              <a:lnSpc>
                <a:spcPts val="1250"/>
              </a:lnSpc>
              <a:buNone/>
            </a:pPr>
            <a:r>
              <a:rPr lang="en-US" sz="800" dirty="0">
                <a:solidFill>
                  <a:srgbClr val="403C4E"/>
                </a:solidFill>
                <a:latin typeface="Merriweather Light" pitchFamily="34" charset="0"/>
                <a:ea typeface="Merriweather Light" pitchFamily="34" charset="-122"/>
                <a:cs typeface="Merriweather Light" pitchFamily="34" charset="-120"/>
              </a:rPr>
              <a:t>03</a:t>
            </a:r>
            <a:endParaRPr lang="en-US" sz="800" dirty="0"/>
          </a:p>
        </p:txBody>
      </p:sp>
      <p:sp>
        <p:nvSpPr>
          <p:cNvPr id="13" name="Shape 11"/>
          <p:cNvSpPr/>
          <p:nvPr/>
        </p:nvSpPr>
        <p:spPr>
          <a:xfrm>
            <a:off x="439809" y="3550175"/>
            <a:ext cx="4537710" cy="15240"/>
          </a:xfrm>
          <a:prstGeom prst="rect">
            <a:avLst/>
          </a:prstGeom>
          <a:solidFill>
            <a:srgbClr val="FFAD94"/>
          </a:solidFill>
          <a:ln/>
        </p:spPr>
        <p:txBody>
          <a:bodyPr/>
          <a:lstStyle/>
          <a:p>
            <a:endParaRPr lang="en-IN"/>
          </a:p>
        </p:txBody>
      </p:sp>
      <p:sp>
        <p:nvSpPr>
          <p:cNvPr id="14" name="Text 12"/>
          <p:cNvSpPr/>
          <p:nvPr/>
        </p:nvSpPr>
        <p:spPr>
          <a:xfrm>
            <a:off x="439809" y="3631495"/>
            <a:ext cx="2076569" cy="158948"/>
          </a:xfrm>
          <a:prstGeom prst="rect">
            <a:avLst/>
          </a:prstGeom>
          <a:noFill/>
          <a:ln/>
        </p:spPr>
        <p:txBody>
          <a:bodyPr wrap="none" lIns="0" tIns="0" rIns="0" bIns="0" rtlCol="0" anchor="t"/>
          <a:lstStyle/>
          <a:p>
            <a:pPr marL="0" indent="0" algn="l">
              <a:lnSpc>
                <a:spcPts val="1250"/>
              </a:lnSpc>
              <a:buNone/>
            </a:pPr>
            <a:r>
              <a:rPr lang="en-US" sz="1400" b="1" dirty="0">
                <a:solidFill>
                  <a:srgbClr val="403C4E"/>
                </a:solidFill>
                <a:latin typeface="Merriweather Bold" pitchFamily="34" charset="0"/>
                <a:ea typeface="Merriweather Bold" pitchFamily="34" charset="-122"/>
                <a:cs typeface="Merriweather Bold" pitchFamily="34" charset="-120"/>
              </a:rPr>
              <a:t>Backpropagation &amp; Optimization</a:t>
            </a:r>
            <a:endParaRPr lang="en-US" sz="1400" dirty="0"/>
          </a:p>
        </p:txBody>
      </p:sp>
      <p:sp>
        <p:nvSpPr>
          <p:cNvPr id="15" name="Text 13"/>
          <p:cNvSpPr/>
          <p:nvPr/>
        </p:nvSpPr>
        <p:spPr>
          <a:xfrm>
            <a:off x="439808" y="3851403"/>
            <a:ext cx="7762687" cy="488633"/>
          </a:xfrm>
          <a:prstGeom prst="rect">
            <a:avLst/>
          </a:prstGeom>
          <a:noFill/>
          <a:ln/>
        </p:spPr>
        <p:txBody>
          <a:bodyPr wrap="square" lIns="0" tIns="0" rIns="0" bIns="0" rtlCol="0" anchor="t"/>
          <a:lstStyle/>
          <a:p>
            <a:pPr marL="0" indent="0" algn="l">
              <a:lnSpc>
                <a:spcPts val="1250"/>
              </a:lnSpc>
              <a:buNone/>
            </a:pPr>
            <a:r>
              <a:rPr lang="en-US" sz="1400" dirty="0">
                <a:solidFill>
                  <a:srgbClr val="403C4E"/>
                </a:solidFill>
                <a:latin typeface="Open Sans" pitchFamily="34" charset="0"/>
                <a:ea typeface="Open Sans" pitchFamily="34" charset="-122"/>
                <a:cs typeface="Open Sans" pitchFamily="34" charset="-120"/>
              </a:rPr>
              <a:t>The calculated loss is used to compute gradients via </a:t>
            </a:r>
            <a:r>
              <a:rPr lang="en-US" sz="1400" b="1" dirty="0">
                <a:solidFill>
                  <a:srgbClr val="403C4E"/>
                </a:solidFill>
                <a:latin typeface="Open Sans" pitchFamily="34" charset="0"/>
                <a:ea typeface="Open Sans" pitchFamily="34" charset="-122"/>
                <a:cs typeface="Open Sans" pitchFamily="34" charset="-120"/>
              </a:rPr>
              <a:t>backpropagation</a:t>
            </a:r>
            <a:r>
              <a:rPr lang="en-US" sz="1400" dirty="0">
                <a:solidFill>
                  <a:srgbClr val="403C4E"/>
                </a:solidFill>
                <a:latin typeface="Open Sans" pitchFamily="34" charset="0"/>
                <a:ea typeface="Open Sans" pitchFamily="34" charset="-122"/>
                <a:cs typeface="Open Sans" pitchFamily="34" charset="-120"/>
              </a:rPr>
              <a:t>. The Adam optimizer then uses these gradients to </a:t>
            </a:r>
            <a:r>
              <a:rPr lang="en-US" sz="1400" b="1" dirty="0">
                <a:solidFill>
                  <a:srgbClr val="403C4E"/>
                </a:solidFill>
                <a:latin typeface="Open Sans" pitchFamily="34" charset="0"/>
                <a:ea typeface="Open Sans" pitchFamily="34" charset="-122"/>
                <a:cs typeface="Open Sans" pitchFamily="34" charset="-120"/>
              </a:rPr>
              <a:t>update the model's weights</a:t>
            </a:r>
            <a:r>
              <a:rPr lang="en-US" sz="1400" dirty="0">
                <a:solidFill>
                  <a:srgbClr val="403C4E"/>
                </a:solidFill>
                <a:latin typeface="Open Sans" pitchFamily="34" charset="0"/>
                <a:ea typeface="Open Sans" pitchFamily="34" charset="-122"/>
                <a:cs typeface="Open Sans" pitchFamily="34" charset="-120"/>
              </a:rPr>
              <a:t>, aiming to minimize the loss in subsequent iterations.</a:t>
            </a:r>
            <a:endParaRPr lang="en-US" sz="1400" dirty="0"/>
          </a:p>
        </p:txBody>
      </p:sp>
      <p:sp>
        <p:nvSpPr>
          <p:cNvPr id="16" name="Text 14"/>
          <p:cNvSpPr/>
          <p:nvPr/>
        </p:nvSpPr>
        <p:spPr>
          <a:xfrm>
            <a:off x="439809" y="4575343"/>
            <a:ext cx="101679" cy="127159"/>
          </a:xfrm>
          <a:prstGeom prst="rect">
            <a:avLst/>
          </a:prstGeom>
          <a:noFill/>
          <a:ln/>
        </p:spPr>
        <p:txBody>
          <a:bodyPr wrap="none" lIns="0" tIns="0" rIns="0" bIns="0" rtlCol="0" anchor="t"/>
          <a:lstStyle/>
          <a:p>
            <a:pPr marL="0" indent="0" algn="l">
              <a:lnSpc>
                <a:spcPts val="1250"/>
              </a:lnSpc>
              <a:buNone/>
            </a:pPr>
            <a:r>
              <a:rPr lang="en-US" sz="800" dirty="0">
                <a:solidFill>
                  <a:srgbClr val="403C4E"/>
                </a:solidFill>
                <a:latin typeface="Merriweather Light" pitchFamily="34" charset="0"/>
                <a:ea typeface="Merriweather Light" pitchFamily="34" charset="-122"/>
                <a:cs typeface="Merriweather Light" pitchFamily="34" charset="-120"/>
              </a:rPr>
              <a:t>04</a:t>
            </a:r>
            <a:endParaRPr lang="en-US" sz="800" dirty="0"/>
          </a:p>
        </p:txBody>
      </p:sp>
      <p:sp>
        <p:nvSpPr>
          <p:cNvPr id="17" name="Shape 15"/>
          <p:cNvSpPr/>
          <p:nvPr/>
        </p:nvSpPr>
        <p:spPr>
          <a:xfrm>
            <a:off x="439809" y="4732863"/>
            <a:ext cx="6857405" cy="15240"/>
          </a:xfrm>
          <a:prstGeom prst="rect">
            <a:avLst/>
          </a:prstGeom>
          <a:solidFill>
            <a:srgbClr val="FFAD94"/>
          </a:solidFill>
          <a:ln/>
        </p:spPr>
        <p:txBody>
          <a:bodyPr/>
          <a:lstStyle/>
          <a:p>
            <a:endParaRPr lang="en-IN"/>
          </a:p>
        </p:txBody>
      </p:sp>
      <p:sp>
        <p:nvSpPr>
          <p:cNvPr id="18" name="Text 16"/>
          <p:cNvSpPr/>
          <p:nvPr/>
        </p:nvSpPr>
        <p:spPr>
          <a:xfrm>
            <a:off x="439809" y="4814182"/>
            <a:ext cx="1271945" cy="158948"/>
          </a:xfrm>
          <a:prstGeom prst="rect">
            <a:avLst/>
          </a:prstGeom>
          <a:noFill/>
          <a:ln/>
        </p:spPr>
        <p:txBody>
          <a:bodyPr wrap="none" lIns="0" tIns="0" rIns="0" bIns="0" rtlCol="0" anchor="t"/>
          <a:lstStyle/>
          <a:p>
            <a:pPr marL="0" indent="0" algn="l">
              <a:lnSpc>
                <a:spcPts val="1250"/>
              </a:lnSpc>
              <a:buNone/>
            </a:pPr>
            <a:r>
              <a:rPr lang="en-US" sz="1600" b="1" dirty="0">
                <a:solidFill>
                  <a:srgbClr val="403C4E"/>
                </a:solidFill>
                <a:latin typeface="Merriweather Bold" pitchFamily="34" charset="0"/>
                <a:ea typeface="Merriweather Bold" pitchFamily="34" charset="-122"/>
                <a:cs typeface="Merriweather Bold" pitchFamily="34" charset="-120"/>
              </a:rPr>
              <a:t>Progress Tracking</a:t>
            </a:r>
            <a:endParaRPr lang="en-US" sz="1600" dirty="0"/>
          </a:p>
        </p:txBody>
      </p:sp>
      <p:sp>
        <p:nvSpPr>
          <p:cNvPr id="19" name="Text 17"/>
          <p:cNvSpPr/>
          <p:nvPr/>
        </p:nvSpPr>
        <p:spPr>
          <a:xfrm>
            <a:off x="439809" y="5034091"/>
            <a:ext cx="7864367" cy="325755"/>
          </a:xfrm>
          <a:prstGeom prst="rect">
            <a:avLst/>
          </a:prstGeom>
          <a:noFill/>
          <a:ln/>
        </p:spPr>
        <p:txBody>
          <a:bodyPr wrap="square" lIns="0" tIns="0" rIns="0" bIns="0" rtlCol="0" anchor="t"/>
          <a:lstStyle/>
          <a:p>
            <a:pPr marL="0" indent="0" algn="l">
              <a:lnSpc>
                <a:spcPts val="1250"/>
              </a:lnSpc>
              <a:buNone/>
            </a:pPr>
            <a:r>
              <a:rPr lang="en-US" sz="1400" dirty="0">
                <a:solidFill>
                  <a:srgbClr val="403C4E"/>
                </a:solidFill>
                <a:highlight>
                  <a:srgbClr val="F2F2F2"/>
                </a:highlight>
                <a:latin typeface="Consolas" pitchFamily="34" charset="0"/>
                <a:ea typeface="Consolas" pitchFamily="34" charset="-122"/>
                <a:cs typeface="Consolas" pitchFamily="34" charset="-120"/>
              </a:rPr>
              <a:t>tqdm</a:t>
            </a:r>
            <a:r>
              <a:rPr lang="en-US" sz="1400" dirty="0">
                <a:solidFill>
                  <a:srgbClr val="403C4E"/>
                </a:solidFill>
                <a:latin typeface="Open Sans" pitchFamily="34" charset="0"/>
                <a:ea typeface="Open Sans" pitchFamily="34" charset="-122"/>
                <a:cs typeface="Open Sans" pitchFamily="34" charset="-120"/>
              </a:rPr>
              <a:t> is integrated to provide a dynamic and informative </a:t>
            </a:r>
            <a:r>
              <a:rPr lang="en-US" sz="1400" b="1" dirty="0">
                <a:solidFill>
                  <a:srgbClr val="403C4E"/>
                </a:solidFill>
                <a:latin typeface="Open Sans" pitchFamily="34" charset="0"/>
                <a:ea typeface="Open Sans" pitchFamily="34" charset="-122"/>
                <a:cs typeface="Open Sans" pitchFamily="34" charset="-120"/>
              </a:rPr>
              <a:t>progress bar</a:t>
            </a:r>
            <a:r>
              <a:rPr lang="en-US" sz="1400" dirty="0">
                <a:solidFill>
                  <a:srgbClr val="403C4E"/>
                </a:solidFill>
                <a:latin typeface="Open Sans" pitchFamily="34" charset="0"/>
                <a:ea typeface="Open Sans" pitchFamily="34" charset="-122"/>
                <a:cs typeface="Open Sans" pitchFamily="34" charset="-120"/>
              </a:rPr>
              <a:t>, offering real-time feedback on the training status, including elapsed time and estimated time remaining per epoch.</a:t>
            </a:r>
            <a:endParaRPr lang="en-US" sz="1400" dirty="0"/>
          </a:p>
        </p:txBody>
      </p:sp>
      <p:sp>
        <p:nvSpPr>
          <p:cNvPr id="20" name="Text 18"/>
          <p:cNvSpPr/>
          <p:nvPr/>
        </p:nvSpPr>
        <p:spPr>
          <a:xfrm>
            <a:off x="457795" y="5705965"/>
            <a:ext cx="101679" cy="127159"/>
          </a:xfrm>
          <a:prstGeom prst="rect">
            <a:avLst/>
          </a:prstGeom>
          <a:noFill/>
          <a:ln/>
        </p:spPr>
        <p:txBody>
          <a:bodyPr wrap="none" lIns="0" tIns="0" rIns="0" bIns="0" rtlCol="0" anchor="t"/>
          <a:lstStyle/>
          <a:p>
            <a:pPr marL="0" indent="0" algn="l">
              <a:lnSpc>
                <a:spcPts val="1250"/>
              </a:lnSpc>
              <a:buNone/>
            </a:pPr>
            <a:r>
              <a:rPr lang="en-US" sz="800" dirty="0">
                <a:solidFill>
                  <a:srgbClr val="403C4E"/>
                </a:solidFill>
                <a:latin typeface="Merriweather Light" pitchFamily="34" charset="0"/>
                <a:ea typeface="Merriweather Light" pitchFamily="34" charset="-122"/>
                <a:cs typeface="Merriweather Light" pitchFamily="34" charset="-120"/>
              </a:rPr>
              <a:t>05</a:t>
            </a:r>
            <a:endParaRPr lang="en-US" sz="800" dirty="0"/>
          </a:p>
        </p:txBody>
      </p:sp>
      <p:sp>
        <p:nvSpPr>
          <p:cNvPr id="21" name="Shape 19"/>
          <p:cNvSpPr/>
          <p:nvPr/>
        </p:nvSpPr>
        <p:spPr>
          <a:xfrm>
            <a:off x="457795" y="5863485"/>
            <a:ext cx="6857405" cy="15240"/>
          </a:xfrm>
          <a:prstGeom prst="rect">
            <a:avLst/>
          </a:prstGeom>
          <a:solidFill>
            <a:srgbClr val="FFAD94"/>
          </a:solidFill>
          <a:ln/>
        </p:spPr>
        <p:txBody>
          <a:bodyPr/>
          <a:lstStyle/>
          <a:p>
            <a:endParaRPr lang="en-IN"/>
          </a:p>
        </p:txBody>
      </p:sp>
      <p:sp>
        <p:nvSpPr>
          <p:cNvPr id="22" name="Text 20"/>
          <p:cNvSpPr/>
          <p:nvPr/>
        </p:nvSpPr>
        <p:spPr>
          <a:xfrm>
            <a:off x="457795" y="5944804"/>
            <a:ext cx="1920597" cy="158948"/>
          </a:xfrm>
          <a:prstGeom prst="rect">
            <a:avLst/>
          </a:prstGeom>
          <a:noFill/>
          <a:ln/>
        </p:spPr>
        <p:txBody>
          <a:bodyPr wrap="none" lIns="0" tIns="0" rIns="0" bIns="0" rtlCol="0" anchor="t"/>
          <a:lstStyle/>
          <a:p>
            <a:pPr marL="0" indent="0" algn="l">
              <a:lnSpc>
                <a:spcPts val="1250"/>
              </a:lnSpc>
              <a:buNone/>
            </a:pPr>
            <a:r>
              <a:rPr lang="en-US" sz="1600" b="1" dirty="0">
                <a:solidFill>
                  <a:srgbClr val="403C4E"/>
                </a:solidFill>
                <a:latin typeface="Merriweather Bold" pitchFamily="34" charset="0"/>
                <a:ea typeface="Merriweather Bold" pitchFamily="34" charset="-122"/>
                <a:cs typeface="Merriweather Bold" pitchFamily="34" charset="-120"/>
              </a:rPr>
              <a:t>Checkpointing &amp; Visualization</a:t>
            </a:r>
            <a:endParaRPr lang="en-US" sz="1600" dirty="0"/>
          </a:p>
        </p:txBody>
      </p:sp>
      <p:sp>
        <p:nvSpPr>
          <p:cNvPr id="23" name="Text 21"/>
          <p:cNvSpPr/>
          <p:nvPr/>
        </p:nvSpPr>
        <p:spPr>
          <a:xfrm>
            <a:off x="457795" y="6164713"/>
            <a:ext cx="7864365" cy="1064410"/>
          </a:xfrm>
          <a:prstGeom prst="rect">
            <a:avLst/>
          </a:prstGeom>
          <a:noFill/>
          <a:ln/>
        </p:spPr>
        <p:txBody>
          <a:bodyPr wrap="square" lIns="0" tIns="0" rIns="0" bIns="0" rtlCol="0" anchor="t"/>
          <a:lstStyle/>
          <a:p>
            <a:pPr marL="0" indent="0" algn="l">
              <a:lnSpc>
                <a:spcPts val="1250"/>
              </a:lnSpc>
              <a:buNone/>
            </a:pPr>
            <a:r>
              <a:rPr lang="en-US" sz="1400" dirty="0">
                <a:solidFill>
                  <a:srgbClr val="403C4E"/>
                </a:solidFill>
                <a:latin typeface="Open Sans" pitchFamily="34" charset="0"/>
                <a:ea typeface="Open Sans" pitchFamily="34" charset="-122"/>
                <a:cs typeface="Open Sans" pitchFamily="34" charset="-120"/>
              </a:rPr>
              <a:t>Model checkpoints are </a:t>
            </a:r>
            <a:r>
              <a:rPr lang="en-US" sz="1400" b="1" dirty="0">
                <a:solidFill>
                  <a:srgbClr val="403C4E"/>
                </a:solidFill>
                <a:latin typeface="Open Sans" pitchFamily="34" charset="0"/>
                <a:ea typeface="Open Sans" pitchFamily="34" charset="-122"/>
                <a:cs typeface="Open Sans" pitchFamily="34" charset="-120"/>
              </a:rPr>
              <a:t>saved every 10 epochs</a:t>
            </a:r>
            <a:r>
              <a:rPr lang="en-US" sz="1400" dirty="0">
                <a:solidFill>
                  <a:srgbClr val="403C4E"/>
                </a:solidFill>
                <a:latin typeface="Open Sans" pitchFamily="34" charset="0"/>
                <a:ea typeface="Open Sans" pitchFamily="34" charset="-122"/>
                <a:cs typeface="Open Sans" pitchFamily="34" charset="-120"/>
              </a:rPr>
              <a:t>, ensuring that training progress can be resumed if interrupted. Additionally, visual grids of predictions are </a:t>
            </a:r>
            <a:r>
              <a:rPr lang="en-US" sz="1400" b="1" dirty="0">
                <a:solidFill>
                  <a:srgbClr val="403C4E"/>
                </a:solidFill>
                <a:latin typeface="Open Sans" pitchFamily="34" charset="0"/>
                <a:ea typeface="Open Sans" pitchFamily="34" charset="-122"/>
                <a:cs typeface="Open Sans" pitchFamily="34" charset="-120"/>
              </a:rPr>
              <a:t>saved every 5 epochs</a:t>
            </a:r>
            <a:r>
              <a:rPr lang="en-US" sz="1400" dirty="0">
                <a:solidFill>
                  <a:srgbClr val="403C4E"/>
                </a:solidFill>
                <a:latin typeface="Open Sans" pitchFamily="34" charset="0"/>
                <a:ea typeface="Open Sans" pitchFamily="34" charset="-122"/>
                <a:cs typeface="Open Sans" pitchFamily="34" charset="-120"/>
              </a:rPr>
              <a:t> to qualitatively monitor segmentation improvements. Epoch-wise loss and Dice scores are also recorded for post-training analysis and plotting.</a:t>
            </a:r>
            <a:endParaRPr lang="en-US" sz="1400" dirty="0"/>
          </a:p>
        </p:txBody>
      </p:sp>
      <p:sp>
        <p:nvSpPr>
          <p:cNvPr id="28" name="Text 25"/>
          <p:cNvSpPr/>
          <p:nvPr/>
        </p:nvSpPr>
        <p:spPr>
          <a:xfrm>
            <a:off x="11184885" y="8258946"/>
            <a:ext cx="2417855" cy="388584"/>
          </a:xfrm>
          <a:prstGeom prst="rect">
            <a:avLst/>
          </a:prstGeom>
          <a:noFill/>
          <a:ln/>
        </p:spPr>
        <p:txBody>
          <a:bodyPr wrap="none" lIns="0" tIns="0" rIns="0" bIns="0" rtlCol="0" anchor="t"/>
          <a:lstStyle/>
          <a:p>
            <a:pPr marL="0" indent="0" algn="l">
              <a:lnSpc>
                <a:spcPts val="1650"/>
              </a:lnSpc>
              <a:buNone/>
            </a:pPr>
            <a:r>
              <a:rPr lang="en-US" sz="1350" b="1" dirty="0">
                <a:solidFill>
                  <a:srgbClr val="403C4E"/>
                </a:solidFill>
                <a:latin typeface="Merriweather Bold" pitchFamily="34" charset="0"/>
                <a:ea typeface="Merriweather Bold" pitchFamily="34" charset="-122"/>
                <a:cs typeface="Merriweather Bold" pitchFamily="34" charset="-120"/>
              </a:rPr>
              <a:t>Compute Loss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TotalTime>
  <Words>2631</Words>
  <Application>Microsoft Office PowerPoint</Application>
  <PresentationFormat>Custom</PresentationFormat>
  <Paragraphs>181</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Geist</vt:lpstr>
      <vt:lpstr>Arial</vt:lpstr>
      <vt:lpstr>Inter</vt:lpstr>
      <vt:lpstr>Inter Bold</vt:lpstr>
      <vt:lpstr>Geist Bold</vt:lpstr>
      <vt:lpstr>Merriweather Bold</vt:lpstr>
      <vt:lpstr>Open Sans</vt:lpstr>
      <vt:lpstr>Consolas</vt:lpstr>
      <vt:lpstr>Merriweather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Chaman Yadav</cp:lastModifiedBy>
  <cp:revision>10</cp:revision>
  <dcterms:created xsi:type="dcterms:W3CDTF">2025-11-17T20:24:28Z</dcterms:created>
  <dcterms:modified xsi:type="dcterms:W3CDTF">2025-11-18T03:15:25Z</dcterms:modified>
</cp:coreProperties>
</file>